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62"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6" d="100"/>
          <a:sy n="116" d="100"/>
        </p:scale>
        <p:origin x="3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5ED2DD-9035-403E-93C3-501859CAD779}" type="datetimeFigureOut">
              <a:rPr lang="en-GB" smtClean="0"/>
              <a:t>04/05/2017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8094C-A54A-4271-A488-06E2D0F17031}" type="slidenum">
              <a:rPr lang="en-GB" smtClean="0"/>
              <a:t>‹#›</a:t>
            </a:fld>
            <a:endParaRPr lang="en-GB"/>
          </a:p>
        </p:txBody>
      </p:sp>
    </p:spTree>
    <p:extLst>
      <p:ext uri="{BB962C8B-B14F-4D97-AF65-F5344CB8AC3E}">
        <p14:creationId xmlns:p14="http://schemas.microsoft.com/office/powerpoint/2010/main" val="239272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1" name="Shape 3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30834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BD257F-9B50-48B7-AA4B-BE60E54D5684}" type="datetimeFigureOut">
              <a:rPr lang="en-GB" smtClean="0"/>
              <a:t>04/05/2017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3358137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0BD257F-9B50-48B7-AA4B-BE60E54D5684}" type="datetimeFigureOut">
              <a:rPr lang="en-GB" smtClean="0"/>
              <a:t>04/05/2017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48925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0BD257F-9B50-48B7-AA4B-BE60E54D5684}" type="datetimeFigureOut">
              <a:rPr lang="en-GB" smtClean="0"/>
              <a:t>04/05/2017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2882874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55"/>
        <p:cNvGrpSpPr/>
        <p:nvPr/>
      </p:nvGrpSpPr>
      <p:grpSpPr>
        <a:xfrm>
          <a:off x="0" y="0"/>
          <a:ext cx="0" cy="0"/>
          <a:chOff x="0" y="0"/>
          <a:chExt cx="0" cy="0"/>
        </a:xfrm>
      </p:grpSpPr>
    </p:spTree>
    <p:extLst>
      <p:ext uri="{BB962C8B-B14F-4D97-AF65-F5344CB8AC3E}">
        <p14:creationId xmlns:p14="http://schemas.microsoft.com/office/powerpoint/2010/main" val="4155173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0BD257F-9B50-48B7-AA4B-BE60E54D5684}" type="datetimeFigureOut">
              <a:rPr lang="en-GB" smtClean="0"/>
              <a:t>04/05/2017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321049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BD257F-9B50-48B7-AA4B-BE60E54D5684}" type="datetimeFigureOut">
              <a:rPr lang="en-GB" smtClean="0"/>
              <a:t>04/05/2017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335232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0BD257F-9B50-48B7-AA4B-BE60E54D5684}" type="datetimeFigureOut">
              <a:rPr lang="en-GB" smtClean="0"/>
              <a:t>04/05/2017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85272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0BD257F-9B50-48B7-AA4B-BE60E54D5684}" type="datetimeFigureOut">
              <a:rPr lang="en-GB" smtClean="0"/>
              <a:t>04/05/2017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3688712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0BD257F-9B50-48B7-AA4B-BE60E54D5684}" type="datetimeFigureOut">
              <a:rPr lang="en-GB" smtClean="0"/>
              <a:t>04/05/2017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340664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D257F-9B50-48B7-AA4B-BE60E54D5684}" type="datetimeFigureOut">
              <a:rPr lang="en-GB" smtClean="0"/>
              <a:t>04/05/2017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2410637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BD257F-9B50-48B7-AA4B-BE60E54D5684}" type="datetimeFigureOut">
              <a:rPr lang="en-GB" smtClean="0"/>
              <a:t>04/05/2017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285511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BD257F-9B50-48B7-AA4B-BE60E54D5684}" type="datetimeFigureOut">
              <a:rPr lang="en-GB" smtClean="0"/>
              <a:t>04/05/2017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757184-F7CC-4BD7-B161-A927723278E8}" type="slidenum">
              <a:rPr lang="en-GB" smtClean="0"/>
              <a:t>‹#›</a:t>
            </a:fld>
            <a:endParaRPr lang="en-GB"/>
          </a:p>
        </p:txBody>
      </p:sp>
    </p:spTree>
    <p:extLst>
      <p:ext uri="{BB962C8B-B14F-4D97-AF65-F5344CB8AC3E}">
        <p14:creationId xmlns:p14="http://schemas.microsoft.com/office/powerpoint/2010/main" val="187601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D257F-9B50-48B7-AA4B-BE60E54D5684}" type="datetimeFigureOut">
              <a:rPr lang="en-GB" smtClean="0"/>
              <a:t>04/05/2017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57184-F7CC-4BD7-B161-A927723278E8}" type="slidenum">
              <a:rPr lang="en-GB" smtClean="0"/>
              <a:t>‹#›</a:t>
            </a:fld>
            <a:endParaRPr lang="en-GB"/>
          </a:p>
        </p:txBody>
      </p:sp>
    </p:spTree>
    <p:extLst>
      <p:ext uri="{BB962C8B-B14F-4D97-AF65-F5344CB8AC3E}">
        <p14:creationId xmlns:p14="http://schemas.microsoft.com/office/powerpoint/2010/main" val="2951536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ntadba.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5205876" y="5635360"/>
            <a:ext cx="6400800" cy="971871"/>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defRPr/>
            </a:pPr>
            <a:r>
              <a:rPr lang="en-US" sz="1800" b="1" dirty="0">
                <a:latin typeface="Franklin Gothic Medium" pitchFamily="34" charset="0"/>
              </a:rPr>
              <a:t>Dan Andrei STEFAN</a:t>
            </a:r>
          </a:p>
          <a:p>
            <a:pPr algn="r">
              <a:defRPr/>
            </a:pPr>
            <a:r>
              <a:rPr lang="en-US" sz="1400" dirty="0">
                <a:latin typeface="Franklin Gothic Medium" pitchFamily="34" charset="0"/>
                <a:hlinkClick r:id="rId2"/>
              </a:rPr>
              <a:t>www.rentadba.eu</a:t>
            </a:r>
            <a:endParaRPr lang="en-US" sz="1400" dirty="0">
              <a:latin typeface="Franklin Gothic Medium" pitchFamily="34" charset="0"/>
            </a:endParaRPr>
          </a:p>
          <a:p>
            <a:pPr algn="r">
              <a:defRPr/>
            </a:pPr>
            <a:r>
              <a:rPr lang="en-US" sz="1400" dirty="0">
                <a:latin typeface="Franklin Gothic Medium" pitchFamily="34" charset="0"/>
              </a:rPr>
              <a:t>05.05.2017</a:t>
            </a:r>
          </a:p>
        </p:txBody>
      </p:sp>
      <p:sp>
        <p:nvSpPr>
          <p:cNvPr id="2" name="Title 1"/>
          <p:cNvSpPr>
            <a:spLocks noGrp="1"/>
          </p:cNvSpPr>
          <p:nvPr>
            <p:ph type="ctrTitle"/>
          </p:nvPr>
        </p:nvSpPr>
        <p:spPr>
          <a:xfrm>
            <a:off x="2721038" y="2990335"/>
            <a:ext cx="6713692" cy="2128557"/>
          </a:xfrm>
        </p:spPr>
        <p:txBody>
          <a:bodyPr>
            <a:normAutofit fontScale="90000"/>
          </a:bodyPr>
          <a:lstStyle/>
          <a:p>
            <a:r>
              <a:rPr lang="en-US" b="1" dirty="0">
                <a:latin typeface="Franklin Gothic Medium Cond" panose="020B0606030402020204" pitchFamily="34" charset="0"/>
              </a:rPr>
              <a:t>A Look Under The Hood</a:t>
            </a:r>
            <a:br>
              <a:rPr lang="en-US" b="1" dirty="0">
                <a:latin typeface="Franklin Gothic Medium Cond" panose="020B0606030402020204" pitchFamily="34" charset="0"/>
              </a:rPr>
            </a:br>
            <a:r>
              <a:rPr lang="en-US" sz="3600" dirty="0"/>
              <a:t>The fastest, in-memory analytic database in the world</a:t>
            </a:r>
            <a:br>
              <a:rPr lang="en-US" sz="3600" dirty="0"/>
            </a:br>
            <a:endParaRPr lang="en-GB" sz="3600" dirty="0">
              <a:latin typeface="Franklin Gothic Medium Cond" panose="020B0606030402020204" pitchFamily="34" charset="0"/>
            </a:endParaRPr>
          </a:p>
        </p:txBody>
      </p:sp>
      <p:pic>
        <p:nvPicPr>
          <p:cNvPr id="6" name="Picture 5"/>
          <p:cNvPicPr>
            <a:picLocks noChangeAspect="1"/>
          </p:cNvPicPr>
          <p:nvPr/>
        </p:nvPicPr>
        <p:blipFill>
          <a:blip r:embed="rId3"/>
          <a:stretch>
            <a:fillRect/>
          </a:stretch>
        </p:blipFill>
        <p:spPr>
          <a:xfrm>
            <a:off x="605425" y="583005"/>
            <a:ext cx="2619375" cy="1743075"/>
          </a:xfrm>
          <a:prstGeom prst="rect">
            <a:avLst/>
          </a:prstGeom>
        </p:spPr>
      </p:pic>
    </p:spTree>
    <p:extLst>
      <p:ext uri="{BB962C8B-B14F-4D97-AF65-F5344CB8AC3E}">
        <p14:creationId xmlns:p14="http://schemas.microsoft.com/office/powerpoint/2010/main" val="2165161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703" y="1814358"/>
            <a:ext cx="5352207" cy="4602626"/>
          </a:xfrm>
        </p:spPr>
        <p:txBody>
          <a:bodyPr>
            <a:normAutofit/>
          </a:bodyPr>
          <a:lstStyle/>
          <a:p>
            <a:pPr marL="0" indent="0" algn="r">
              <a:buNone/>
            </a:pPr>
            <a:r>
              <a:rPr lang="en-US" sz="2400" dirty="0" err="1">
                <a:latin typeface="Franklin Gothic Medium Cond" panose="020B0606030402020204" pitchFamily="34" charset="0"/>
              </a:rPr>
              <a:t>Developers’s</a:t>
            </a:r>
            <a:endParaRPr lang="en-US" sz="2400" dirty="0">
              <a:latin typeface="Franklin Gothic Medium Cond" panose="020B0606030402020204" pitchFamily="34" charset="0"/>
            </a:endParaRPr>
          </a:p>
          <a:p>
            <a:r>
              <a:rPr lang="en-US" sz="1200" dirty="0"/>
              <a:t>founded in 2000, in Nuremberg, Germany</a:t>
            </a:r>
          </a:p>
          <a:p>
            <a:r>
              <a:rPr lang="en-US" sz="1200" dirty="0"/>
              <a:t>high-performance, in-memory, MPP database specifically designed for in-memory analytics.</a:t>
            </a:r>
          </a:p>
          <a:p>
            <a:r>
              <a:rPr lang="en-US" sz="1200" dirty="0"/>
              <a:t>since 2008 leads the TPC-H (decision support) for 100G to 100TB</a:t>
            </a:r>
          </a:p>
          <a:p>
            <a:endParaRPr lang="en-US" sz="1200" dirty="0"/>
          </a:p>
          <a:p>
            <a:endParaRPr lang="en-US" sz="1200" dirty="0"/>
          </a:p>
          <a:p>
            <a:endParaRPr lang="en-US" sz="1200" dirty="0"/>
          </a:p>
          <a:p>
            <a:r>
              <a:rPr lang="en-US" sz="1200" dirty="0"/>
              <a:t>ANSI SQL Compliance (SQL 2008)</a:t>
            </a:r>
          </a:p>
          <a:p>
            <a:r>
              <a:rPr lang="en-US" sz="1200" dirty="0"/>
              <a:t>ACID / transaction support</a:t>
            </a:r>
          </a:p>
          <a:p>
            <a:r>
              <a:rPr lang="en-US" sz="1200" dirty="0"/>
              <a:t>locking at the entire database object level</a:t>
            </a:r>
          </a:p>
          <a:p>
            <a:r>
              <a:rPr lang="en-US" sz="1200" dirty="0"/>
              <a:t>integration with R, Python, Java and LUA using UDF scripts</a:t>
            </a:r>
          </a:p>
          <a:p>
            <a:r>
              <a:rPr lang="en-US" sz="1200" dirty="0"/>
              <a:t>driver for ODBC, JDBC and ADO.NET</a:t>
            </a:r>
          </a:p>
          <a:p>
            <a:r>
              <a:rPr lang="en-US" sz="1200" dirty="0"/>
              <a:t>JSON over </a:t>
            </a:r>
            <a:r>
              <a:rPr lang="en-US" sz="1200" dirty="0" err="1"/>
              <a:t>WebSockets</a:t>
            </a:r>
            <a:r>
              <a:rPr lang="en-US" sz="1200" dirty="0"/>
              <a:t> API</a:t>
            </a:r>
          </a:p>
          <a:p>
            <a:r>
              <a:rPr lang="en-US" sz="1200" dirty="0"/>
              <a:t>Client SDK / </a:t>
            </a:r>
            <a:r>
              <a:rPr lang="en-US" sz="1200" dirty="0" err="1"/>
              <a:t>Exasol</a:t>
            </a:r>
            <a:r>
              <a:rPr lang="en-US" sz="1200" dirty="0"/>
              <a:t> CLI – native C++</a:t>
            </a:r>
          </a:p>
          <a:p>
            <a:endParaRPr lang="en-US" sz="1700" dirty="0"/>
          </a:p>
        </p:txBody>
      </p:sp>
      <p:sp>
        <p:nvSpPr>
          <p:cNvPr id="5" name="Title 4"/>
          <p:cNvSpPr>
            <a:spLocks noGrp="1"/>
          </p:cNvSpPr>
          <p:nvPr>
            <p:ph type="title"/>
          </p:nvPr>
        </p:nvSpPr>
        <p:spPr>
          <a:xfrm>
            <a:off x="530703" y="365125"/>
            <a:ext cx="10823097" cy="1325563"/>
          </a:xfrm>
        </p:spPr>
        <p:txBody>
          <a:bodyPr/>
          <a:lstStyle/>
          <a:p>
            <a:r>
              <a:rPr lang="en-US" dirty="0">
                <a:latin typeface="Franklin Gothic Medium Cond" panose="020B0606030402020204" pitchFamily="34" charset="0"/>
              </a:rPr>
              <a:t>What is </a:t>
            </a:r>
            <a:r>
              <a:rPr lang="en-US" dirty="0" err="1">
                <a:latin typeface="Franklin Gothic Medium Cond" panose="020B0606030402020204" pitchFamily="34" charset="0"/>
              </a:rPr>
              <a:t>Exasol</a:t>
            </a:r>
            <a:r>
              <a:rPr lang="en-US" dirty="0">
                <a:latin typeface="Franklin Gothic Medium Cond" panose="020B0606030402020204" pitchFamily="34" charset="0"/>
              </a:rPr>
              <a:t>?</a:t>
            </a:r>
            <a:endParaRPr lang="en-GB" dirty="0">
              <a:latin typeface="Franklin Gothic Medium Cond" panose="020B0606030402020204" pitchFamily="34" charset="0"/>
            </a:endParaRPr>
          </a:p>
        </p:txBody>
      </p:sp>
      <p:sp>
        <p:nvSpPr>
          <p:cNvPr id="9" name="Content Placeholder 2"/>
          <p:cNvSpPr txBox="1">
            <a:spLocks/>
          </p:cNvSpPr>
          <p:nvPr/>
        </p:nvSpPr>
        <p:spPr>
          <a:xfrm>
            <a:off x="6274024" y="1814358"/>
            <a:ext cx="4842409" cy="467545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600" dirty="0">
                <a:latin typeface="Franklin Gothic Medium Cond" panose="020B0606030402020204" pitchFamily="34" charset="0"/>
              </a:rPr>
              <a:t>DBA’s </a:t>
            </a:r>
          </a:p>
          <a:p>
            <a:r>
              <a:rPr lang="en-US" sz="1300" dirty="0"/>
              <a:t>Single node or clustered using </a:t>
            </a:r>
            <a:r>
              <a:rPr lang="en-US" sz="1300" dirty="0" err="1"/>
              <a:t>ExaOperation</a:t>
            </a:r>
            <a:endParaRPr lang="en-US" sz="1300" dirty="0"/>
          </a:p>
          <a:p>
            <a:r>
              <a:rPr lang="en-US" sz="1300" dirty="0"/>
              <a:t>Tables horizontally distributed (or fully replicated)</a:t>
            </a:r>
          </a:p>
          <a:p>
            <a:r>
              <a:rPr lang="en-US" sz="1300" dirty="0"/>
              <a:t>Columnar compression</a:t>
            </a:r>
          </a:p>
          <a:p>
            <a:r>
              <a:rPr lang="en-US" sz="1300" dirty="0"/>
              <a:t>SPMD (single program / multiple data): SQL made available to all nodes in cluster, local execution graph (plan) is generated and all nodes execute in parallel</a:t>
            </a:r>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r>
              <a:rPr lang="en-US" sz="1300" dirty="0"/>
              <a:t>parser is called SQL compiler: execution graphs</a:t>
            </a:r>
          </a:p>
          <a:p>
            <a:r>
              <a:rPr lang="en-US" sz="1300" dirty="0"/>
              <a:t>optimizer  applies both rule and cost based optimization models</a:t>
            </a:r>
          </a:p>
          <a:p>
            <a:r>
              <a:rPr lang="en-US" sz="1300" dirty="0"/>
              <a:t>Optimizer may create indexes on the fly</a:t>
            </a:r>
          </a:p>
          <a:p>
            <a:endParaRPr lang="en-US" sz="1800" dirty="0"/>
          </a:p>
        </p:txBody>
      </p:sp>
      <p:pic>
        <p:nvPicPr>
          <p:cNvPr id="7" name="Picture 6"/>
          <p:cNvPicPr>
            <a:picLocks noChangeAspect="1"/>
          </p:cNvPicPr>
          <p:nvPr/>
        </p:nvPicPr>
        <p:blipFill>
          <a:blip r:embed="rId2"/>
          <a:stretch>
            <a:fillRect/>
          </a:stretch>
        </p:blipFill>
        <p:spPr>
          <a:xfrm>
            <a:off x="10297963" y="600804"/>
            <a:ext cx="1283640" cy="854204"/>
          </a:xfrm>
          <a:prstGeom prst="rect">
            <a:avLst/>
          </a:prstGeom>
        </p:spPr>
      </p:pic>
      <p:pic>
        <p:nvPicPr>
          <p:cNvPr id="2" name="Picture 1"/>
          <p:cNvPicPr>
            <a:picLocks noChangeAspect="1"/>
          </p:cNvPicPr>
          <p:nvPr/>
        </p:nvPicPr>
        <p:blipFill>
          <a:blip r:embed="rId3"/>
          <a:stretch>
            <a:fillRect/>
          </a:stretch>
        </p:blipFill>
        <p:spPr>
          <a:xfrm>
            <a:off x="770935" y="3270669"/>
            <a:ext cx="4871742" cy="845002"/>
          </a:xfrm>
          <a:prstGeom prst="rect">
            <a:avLst/>
          </a:prstGeom>
        </p:spPr>
      </p:pic>
      <p:pic>
        <p:nvPicPr>
          <p:cNvPr id="8" name="Picture 7"/>
          <p:cNvPicPr>
            <a:picLocks noChangeAspect="1"/>
          </p:cNvPicPr>
          <p:nvPr/>
        </p:nvPicPr>
        <p:blipFill>
          <a:blip r:embed="rId4"/>
          <a:stretch>
            <a:fillRect/>
          </a:stretch>
        </p:blipFill>
        <p:spPr>
          <a:xfrm>
            <a:off x="7233025" y="3600282"/>
            <a:ext cx="3064938" cy="1754413"/>
          </a:xfrm>
          <a:prstGeom prst="rect">
            <a:avLst/>
          </a:prstGeom>
        </p:spPr>
      </p:pic>
    </p:spTree>
    <p:extLst>
      <p:ext uri="{BB962C8B-B14F-4D97-AF65-F5344CB8AC3E}">
        <p14:creationId xmlns:p14="http://schemas.microsoft.com/office/powerpoint/2010/main" val="695692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703" y="1814358"/>
            <a:ext cx="5352207" cy="4602626"/>
          </a:xfrm>
        </p:spPr>
        <p:txBody>
          <a:bodyPr>
            <a:normAutofit lnSpcReduction="10000"/>
          </a:bodyPr>
          <a:lstStyle/>
          <a:p>
            <a:pPr marL="0" indent="0" algn="r">
              <a:buNone/>
            </a:pPr>
            <a:r>
              <a:rPr lang="en-US" sz="2400" dirty="0" err="1">
                <a:latin typeface="Franklin Gothic Medium Cond" panose="020B0606030402020204" pitchFamily="34" charset="0"/>
              </a:rPr>
              <a:t>Developers’s</a:t>
            </a:r>
          </a:p>
          <a:p>
            <a:r>
              <a:rPr lang="en-US" sz="1200" dirty="0"/>
              <a:t>Free small business edition VM available for download: limited to max 200 GB of memory</a:t>
            </a:r>
          </a:p>
          <a:p>
            <a:r>
              <a:rPr lang="en-US" sz="1600" dirty="0"/>
              <a:t>How to use it</a:t>
            </a:r>
          </a:p>
          <a:p>
            <a:pPr lvl="1"/>
            <a:r>
              <a:rPr lang="en-US" sz="1200" dirty="0"/>
              <a:t>Code is similar with PostgreSQL or Oracle</a:t>
            </a:r>
          </a:p>
          <a:p>
            <a:pPr marL="914400" lvl="2" indent="0">
              <a:buNone/>
            </a:pPr>
            <a:r>
              <a:rPr lang="en-US" sz="800" dirty="0">
                <a:latin typeface="Courier New" panose="02070309020205020404" pitchFamily="49" charset="0"/>
                <a:cs typeface="Courier New" panose="02070309020205020404" pitchFamily="49" charset="0"/>
              </a:rPr>
              <a:t>OPEN SCHEMA </a:t>
            </a:r>
            <a:r>
              <a:rPr lang="en-US" sz="800" dirty="0" err="1">
                <a:latin typeface="Courier New" panose="02070309020205020404" pitchFamily="49" charset="0"/>
                <a:cs typeface="Courier New" panose="02070309020205020404" pitchFamily="49" charset="0"/>
              </a:rPr>
              <a:t>optymyze</a:t>
            </a:r>
            <a:r>
              <a:rPr lang="en-US" sz="800" dirty="0">
                <a:latin typeface="Courier New" panose="02070309020205020404" pitchFamily="49" charset="0"/>
                <a:cs typeface="Courier New" panose="02070309020205020404" pitchFamily="49" charset="0"/>
              </a:rPr>
              <a:t>;</a:t>
            </a:r>
          </a:p>
          <a:p>
            <a:pPr marL="914400" lvl="2" indent="0">
              <a:buNone/>
            </a:pPr>
            <a:r>
              <a:rPr lang="en-US" sz="800" dirty="0">
                <a:latin typeface="Courier New" panose="02070309020205020404" pitchFamily="49" charset="0"/>
                <a:cs typeface="Courier New" panose="02070309020205020404" pitchFamily="49" charset="0"/>
              </a:rPr>
              <a:t>CREATE OR REPLACE TABLE T</a:t>
            </a:r>
          </a:p>
          <a:p>
            <a:pPr marL="914400" lvl="2" indent="0">
              <a:buNone/>
            </a:pPr>
            <a:r>
              <a:rPr lang="en-US" sz="800" dirty="0">
                <a:latin typeface="Courier New" panose="02070309020205020404" pitchFamily="49" charset="0"/>
                <a:cs typeface="Courier New" panose="02070309020205020404" pitchFamily="49" charset="0"/>
              </a:rPr>
              <a:t>	(</a:t>
            </a:r>
          </a:p>
          <a:p>
            <a:pPr marL="914400" lvl="2" indent="0">
              <a:buNone/>
            </a:pPr>
            <a:r>
              <a:rPr lang="en-US" sz="800" dirty="0">
                <a:latin typeface="Courier New" panose="02070309020205020404" pitchFamily="49" charset="0"/>
                <a:cs typeface="Courier New" panose="02070309020205020404" pitchFamily="49" charset="0"/>
              </a:rPr>
              <a:t>	)</a:t>
            </a:r>
          </a:p>
          <a:p>
            <a:pPr marL="914400" lvl="2" indent="0">
              <a:buNone/>
            </a:pPr>
            <a:r>
              <a:rPr lang="en-US" sz="800" dirty="0">
                <a:latin typeface="Courier New" panose="02070309020205020404" pitchFamily="49" charset="0"/>
                <a:cs typeface="Courier New" panose="02070309020205020404" pitchFamily="49" charset="0"/>
              </a:rPr>
              <a:t>DISTRIBUTE BY column;</a:t>
            </a:r>
          </a:p>
          <a:p>
            <a:pPr marL="914400" lvl="2" indent="0">
              <a:buNone/>
            </a:pPr>
            <a:endParaRPr lang="en-US" sz="800" dirty="0">
              <a:latin typeface="Courier New" panose="02070309020205020404" pitchFamily="49" charset="0"/>
              <a:cs typeface="Courier New" panose="02070309020205020404" pitchFamily="49" charset="0"/>
            </a:endParaRPr>
          </a:p>
          <a:p>
            <a:pPr marL="914400" lvl="2" indent="0">
              <a:buNone/>
            </a:pPr>
            <a:r>
              <a:rPr lang="en-US" sz="800" dirty="0">
                <a:latin typeface="Courier New" panose="02070309020205020404" pitchFamily="49" charset="0"/>
                <a:cs typeface="Courier New" panose="02070309020205020404" pitchFamily="49" charset="0"/>
              </a:rPr>
              <a:t>IMPORT INTO T</a:t>
            </a:r>
          </a:p>
          <a:p>
            <a:pPr marL="914400" lvl="2" indent="0">
              <a:buNone/>
            </a:pPr>
            <a:r>
              <a:rPr lang="en-US" sz="800" dirty="0">
                <a:latin typeface="Courier New" panose="02070309020205020404" pitchFamily="49" charset="0"/>
                <a:cs typeface="Courier New" panose="02070309020205020404" pitchFamily="49" charset="0"/>
              </a:rPr>
              <a:t>FROM LOCAL CSV FILE ''</a:t>
            </a:r>
          </a:p>
          <a:p>
            <a:pPr marL="914400" lvl="2" indent="0">
              <a:buNone/>
            </a:pPr>
            <a:r>
              <a:rPr lang="en-US" sz="800" dirty="0">
                <a:latin typeface="Courier New" panose="02070309020205020404" pitchFamily="49" charset="0"/>
                <a:cs typeface="Courier New" panose="02070309020205020404" pitchFamily="49" charset="0"/>
              </a:rPr>
              <a:t>COLUMN SEPARATOR = 'TAB' SKIP = 0</a:t>
            </a:r>
          </a:p>
          <a:p>
            <a:pPr marL="914400" lvl="2" indent="0">
              <a:buNone/>
            </a:pPr>
            <a:r>
              <a:rPr lang="en-US" sz="800" dirty="0">
                <a:latin typeface="Courier New" panose="02070309020205020404" pitchFamily="49" charset="0"/>
                <a:cs typeface="Courier New" panose="02070309020205020404" pitchFamily="49" charset="0"/>
              </a:rPr>
              <a:t>ROW SEPARATOR = 'CRLF' ;</a:t>
            </a:r>
          </a:p>
          <a:p>
            <a:pPr marL="914400" lvl="2" indent="0">
              <a:buNone/>
            </a:pPr>
            <a:endParaRPr lang="en-US" sz="800" dirty="0">
              <a:latin typeface="Courier New" panose="02070309020205020404" pitchFamily="49" charset="0"/>
              <a:cs typeface="Courier New" panose="02070309020205020404" pitchFamily="49" charset="0"/>
            </a:endParaRPr>
          </a:p>
          <a:p>
            <a:pPr marL="0" indent="0">
              <a:buNone/>
            </a:pPr>
            <a:r>
              <a:rPr lang="en-US" sz="1000" dirty="0">
                <a:latin typeface="Courier New" panose="02070309020205020404" pitchFamily="49" charset="0"/>
                <a:cs typeface="Courier New" panose="02070309020205020404" pitchFamily="49" charset="0"/>
              </a:rPr>
              <a:t>	select sum(y) from T where x&gt;5;</a:t>
            </a:r>
          </a:p>
          <a:p>
            <a:pPr lvl="1"/>
            <a:r>
              <a:rPr lang="en-US" sz="1200" dirty="0"/>
              <a:t>Lots of system dictionaries tables</a:t>
            </a:r>
          </a:p>
          <a:p>
            <a:pPr lvl="2"/>
            <a:r>
              <a:rPr lang="en-US" sz="1000" dirty="0"/>
              <a:t>EXA_DBA_USERS</a:t>
            </a:r>
          </a:p>
          <a:p>
            <a:pPr lvl="2"/>
            <a:r>
              <a:rPr lang="en-US" sz="1000" dirty="0"/>
              <a:t>EXA_DBA_OBJECTS</a:t>
            </a:r>
          </a:p>
          <a:p>
            <a:pPr lvl="2"/>
            <a:r>
              <a:rPr lang="en-GB" sz="1000" dirty="0"/>
              <a:t>EXA_DBA_OBJECT_SIZES</a:t>
            </a:r>
          </a:p>
          <a:p>
            <a:pPr lvl="2"/>
            <a:r>
              <a:rPr lang="en-GB" sz="1000" dirty="0"/>
              <a:t>EXA_MONITOR_HOURLY / DAILY / MONTHLY</a:t>
            </a:r>
            <a:endParaRPr lang="en-US" sz="1000" dirty="0"/>
          </a:p>
          <a:p>
            <a:pPr lvl="1"/>
            <a:endParaRPr lang="en-US" sz="1200" dirty="0"/>
          </a:p>
        </p:txBody>
      </p:sp>
      <p:sp>
        <p:nvSpPr>
          <p:cNvPr id="5" name="Title 4"/>
          <p:cNvSpPr>
            <a:spLocks noGrp="1"/>
          </p:cNvSpPr>
          <p:nvPr>
            <p:ph type="title"/>
          </p:nvPr>
        </p:nvSpPr>
        <p:spPr>
          <a:xfrm>
            <a:off x="530703" y="365125"/>
            <a:ext cx="10823097" cy="1325563"/>
          </a:xfrm>
        </p:spPr>
        <p:txBody>
          <a:bodyPr/>
          <a:lstStyle/>
          <a:p>
            <a:r>
              <a:rPr lang="en-US" dirty="0">
                <a:latin typeface="Franklin Gothic Medium Cond" panose="020B0606030402020204" pitchFamily="34" charset="0"/>
              </a:rPr>
              <a:t>A look under the hood</a:t>
            </a:r>
            <a:endParaRPr lang="en-GB" dirty="0">
              <a:latin typeface="Franklin Gothic Medium Cond" panose="020B0606030402020204" pitchFamily="34" charset="0"/>
            </a:endParaRPr>
          </a:p>
        </p:txBody>
      </p:sp>
      <p:sp>
        <p:nvSpPr>
          <p:cNvPr id="9" name="Content Placeholder 2"/>
          <p:cNvSpPr txBox="1">
            <a:spLocks/>
          </p:cNvSpPr>
          <p:nvPr/>
        </p:nvSpPr>
        <p:spPr>
          <a:xfrm>
            <a:off x="6274024" y="1814358"/>
            <a:ext cx="4842409" cy="49829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600" dirty="0">
                <a:latin typeface="Franklin Gothic Medium Cond" panose="020B0606030402020204" pitchFamily="34" charset="0"/>
              </a:rPr>
              <a:t>DBA’s </a:t>
            </a:r>
          </a:p>
          <a:p>
            <a:r>
              <a:rPr lang="en-US" sz="1700" dirty="0"/>
              <a:t>Pipeline system execution: job, job buffer, worker – across nodes</a:t>
            </a:r>
          </a:p>
          <a:p>
            <a:r>
              <a:rPr lang="en-US" sz="1700" dirty="0"/>
              <a:t>Data is being referred, not copied or moved in intermediate jobs</a:t>
            </a:r>
          </a:p>
          <a:p>
            <a:endParaRPr lang="en-US" sz="1700" dirty="0"/>
          </a:p>
          <a:p>
            <a:endParaRPr lang="en-US" sz="1700" dirty="0"/>
          </a:p>
          <a:p>
            <a:endParaRPr lang="en-US" sz="1700" dirty="0"/>
          </a:p>
          <a:p>
            <a:endParaRPr lang="en-US" sz="1700" dirty="0"/>
          </a:p>
          <a:p>
            <a:endParaRPr lang="en-US" sz="1700" dirty="0"/>
          </a:p>
          <a:p>
            <a:endParaRPr lang="en-US" sz="1700" dirty="0"/>
          </a:p>
          <a:p>
            <a:endParaRPr lang="en-US" sz="1700" dirty="0"/>
          </a:p>
          <a:p>
            <a:endParaRPr lang="en-US" sz="1700" dirty="0"/>
          </a:p>
          <a:p>
            <a:endParaRPr lang="en-US" sz="1700" dirty="0"/>
          </a:p>
          <a:p>
            <a:r>
              <a:rPr lang="en-US" sz="1700" dirty="0"/>
              <a:t>in RAM are kept only used columns</a:t>
            </a:r>
          </a:p>
          <a:p>
            <a:r>
              <a:rPr lang="en-US" sz="1700" dirty="0"/>
              <a:t>Memory: dictionary based methods compression</a:t>
            </a:r>
          </a:p>
          <a:p>
            <a:r>
              <a:rPr lang="en-US" sz="1700" dirty="0"/>
              <a:t>Disk: block based compression</a:t>
            </a:r>
          </a:p>
          <a:p>
            <a:r>
              <a:rPr lang="en-US" sz="1700" dirty="0" err="1"/>
              <a:t>EXAStorage</a:t>
            </a:r>
            <a:r>
              <a:rPr lang="en-US" sz="1700" dirty="0"/>
              <a:t> layer: classify data as hot, warm or cold</a:t>
            </a:r>
          </a:p>
          <a:p>
            <a:r>
              <a:rPr lang="en-US" sz="1700" dirty="0"/>
              <a:t>with the database, in-memory does not mean that the system is limited by the available main memory. Instead it means that its algorithms are designed under the assumption that data will usually be in memory or even in CPU cache by the time it is being used. </a:t>
            </a:r>
          </a:p>
        </p:txBody>
      </p:sp>
      <p:pic>
        <p:nvPicPr>
          <p:cNvPr id="7" name="Picture 6"/>
          <p:cNvPicPr>
            <a:picLocks noChangeAspect="1"/>
          </p:cNvPicPr>
          <p:nvPr/>
        </p:nvPicPr>
        <p:blipFill>
          <a:blip r:embed="rId2"/>
          <a:stretch>
            <a:fillRect/>
          </a:stretch>
        </p:blipFill>
        <p:spPr>
          <a:xfrm>
            <a:off x="10297963" y="600804"/>
            <a:ext cx="1283640" cy="854204"/>
          </a:xfrm>
          <a:prstGeom prst="rect">
            <a:avLst/>
          </a:prstGeom>
        </p:spPr>
      </p:pic>
      <p:pic>
        <p:nvPicPr>
          <p:cNvPr id="4" name="Picture 3"/>
          <p:cNvPicPr>
            <a:picLocks noChangeAspect="1"/>
          </p:cNvPicPr>
          <p:nvPr/>
        </p:nvPicPr>
        <p:blipFill>
          <a:blip r:embed="rId3"/>
          <a:stretch>
            <a:fillRect/>
          </a:stretch>
        </p:blipFill>
        <p:spPr>
          <a:xfrm>
            <a:off x="6590128" y="2624915"/>
            <a:ext cx="3939705" cy="1982139"/>
          </a:xfrm>
          <a:prstGeom prst="rect">
            <a:avLst/>
          </a:prstGeom>
        </p:spPr>
      </p:pic>
    </p:spTree>
    <p:extLst>
      <p:ext uri="{BB962C8B-B14F-4D97-AF65-F5344CB8AC3E}">
        <p14:creationId xmlns:p14="http://schemas.microsoft.com/office/powerpoint/2010/main" val="1812970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3" name="Shape 333"/>
          <p:cNvSpPr txBox="1">
            <a:spLocks noGrp="1"/>
          </p:cNvSpPr>
          <p:nvPr>
            <p:ph type="ctrTitle" idx="4294967295"/>
          </p:nvPr>
        </p:nvSpPr>
        <p:spPr>
          <a:xfrm>
            <a:off x="4651102" y="2448195"/>
            <a:ext cx="3020148" cy="1546399"/>
          </a:xfrm>
          <a:prstGeom prst="rect">
            <a:avLst/>
          </a:prstGeom>
          <a:noFill/>
          <a:ln>
            <a:noFill/>
          </a:ln>
        </p:spPr>
        <p:txBody>
          <a:bodyPr vert="horz" lIns="121900" tIns="121900" rIns="121900" bIns="121900" rtlCol="0" anchor="ctr" anchorCtr="0">
            <a:noAutofit/>
          </a:bodyPr>
          <a:lstStyle/>
          <a:p>
            <a:pPr>
              <a:spcBef>
                <a:spcPts val="0"/>
              </a:spcBef>
            </a:pPr>
            <a:r>
              <a:rPr lang="en" sz="8000" dirty="0">
                <a:latin typeface="Arial" panose="020B0604020202020204" pitchFamily="34" charset="0"/>
                <a:cs typeface="Arial" panose="020B0604020202020204" pitchFamily="34" charset="0"/>
              </a:rPr>
              <a:t>Q &amp; A</a:t>
            </a:r>
          </a:p>
        </p:txBody>
      </p:sp>
    </p:spTree>
    <p:extLst>
      <p:ext uri="{BB962C8B-B14F-4D97-AF65-F5344CB8AC3E}">
        <p14:creationId xmlns:p14="http://schemas.microsoft.com/office/powerpoint/2010/main" val="2209498143"/>
      </p:ext>
    </p:extLst>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3160</TotalTime>
  <Words>326</Words>
  <Application>Microsoft Office PowerPoint</Application>
  <PresentationFormat>Widescreen</PresentationFormat>
  <Paragraphs>74</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Courier New</vt:lpstr>
      <vt:lpstr>Franklin Gothic Medium</vt:lpstr>
      <vt:lpstr>Franklin Gothic Medium Cond</vt:lpstr>
      <vt:lpstr>Office Theme</vt:lpstr>
      <vt:lpstr>A Look Under The Hood The fastest, in-memory analytic database in the world </vt:lpstr>
      <vt:lpstr>What is Exasol?</vt:lpstr>
      <vt:lpstr>A look under the hood</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In-Memory Capabilities</dc:title>
  <dc:creator>Dan Andrei SETFAN</dc:creator>
  <cp:lastModifiedBy>Stefan, Andrei</cp:lastModifiedBy>
  <cp:revision>144</cp:revision>
  <dcterms:created xsi:type="dcterms:W3CDTF">2017-04-30T07:34:13Z</dcterms:created>
  <dcterms:modified xsi:type="dcterms:W3CDTF">2017-05-04T13:34:12Z</dcterms:modified>
</cp:coreProperties>
</file>