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ED2DD-9035-403E-93C3-501859CAD779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8094C-A54A-4271-A488-06E2D0F1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2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0834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57F-9B50-48B7-AA4B-BE60E54D5684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7184-F7CC-4BD7-B161-A9277232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13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57F-9B50-48B7-AA4B-BE60E54D5684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7184-F7CC-4BD7-B161-A9277232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25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57F-9B50-48B7-AA4B-BE60E54D5684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7184-F7CC-4BD7-B161-A9277232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874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17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57F-9B50-48B7-AA4B-BE60E54D5684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7184-F7CC-4BD7-B161-A9277232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9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57F-9B50-48B7-AA4B-BE60E54D5684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7184-F7CC-4BD7-B161-A9277232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32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57F-9B50-48B7-AA4B-BE60E54D5684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7184-F7CC-4BD7-B161-A9277232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72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57F-9B50-48B7-AA4B-BE60E54D5684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7184-F7CC-4BD7-B161-A9277232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57F-9B50-48B7-AA4B-BE60E54D5684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7184-F7CC-4BD7-B161-A9277232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64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57F-9B50-48B7-AA4B-BE60E54D5684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7184-F7CC-4BD7-B161-A9277232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3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57F-9B50-48B7-AA4B-BE60E54D5684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7184-F7CC-4BD7-B161-A9277232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11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257F-9B50-48B7-AA4B-BE60E54D5684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7184-F7CC-4BD7-B161-A9277232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1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257F-9B50-48B7-AA4B-BE60E54D5684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57184-F7CC-4BD7-B161-A92772327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53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entadba/dbaTDPMon" TargetMode="External"/><Relationship Id="rId2" Type="http://schemas.openxmlformats.org/officeDocument/2006/relationships/hyperlink" Target="http://www.rentadba.e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111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blogs.msdn.microsoft.com/sql_server_team/columnstore-index-performance-rowgroup-elimination/" TargetMode="External"/><Relationship Id="rId3" Type="http://schemas.openxmlformats.org/officeDocument/2006/relationships/hyperlink" Target="https://docs.microsoft.com/en-us/sql/relational-databases/in-memory-oltp/transactions-with-memory-optimized-tables" TargetMode="External"/><Relationship Id="rId7" Type="http://schemas.openxmlformats.org/officeDocument/2006/relationships/hyperlink" Target="https://blogs.sentryone.com/melissacoates/overview-columnstore-indexes-sql-server/" TargetMode="External"/><Relationship Id="rId2" Type="http://schemas.openxmlformats.org/officeDocument/2006/relationships/hyperlink" Target="https://msdn.microsoft.com/en-us/library/dn720242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ideshare.net/BobWard28/inside-sql-server-inmemory-oltp-72339103" TargetMode="External"/><Relationship Id="rId5" Type="http://schemas.openxmlformats.org/officeDocument/2006/relationships/hyperlink" Target="https://docs.microsoft.com/en-us/sql/relational-databases/in-memory-oltp/transact-sql-constructs-not-supported-by-in-memory-oltp" TargetMode="External"/><Relationship Id="rId4" Type="http://schemas.openxmlformats.org/officeDocument/2006/relationships/hyperlink" Target="https://blogs.technet.microsoft.com/dataplatforminsider/2014/01/22/merge-operation-in-memory-optimized-tables/" TargetMode="Externa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205876" y="5348834"/>
            <a:ext cx="6400800" cy="12583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800" b="1" dirty="0" smtClean="0">
                <a:latin typeface="Franklin Gothic Medium" pitchFamily="34" charset="0"/>
              </a:rPr>
              <a:t>Dan Andrei STEFAN</a:t>
            </a:r>
          </a:p>
          <a:p>
            <a:pPr algn="r">
              <a:defRPr/>
            </a:pPr>
            <a:r>
              <a:rPr lang="en-US" sz="1400" dirty="0" smtClean="0">
                <a:latin typeface="Franklin Gothic Medium" pitchFamily="34" charset="0"/>
                <a:hlinkClick r:id="rId2"/>
              </a:rPr>
              <a:t>www.rentadba.eu</a:t>
            </a:r>
            <a:endParaRPr lang="en-US" sz="1400" dirty="0" smtClean="0">
              <a:latin typeface="Franklin Gothic Medium" pitchFamily="34" charset="0"/>
            </a:endParaRPr>
          </a:p>
          <a:p>
            <a:pPr algn="r">
              <a:defRPr/>
            </a:pPr>
            <a:r>
              <a:rPr lang="en-US" sz="1400" dirty="0" smtClean="0">
                <a:latin typeface="Franklin Gothic Medium" pitchFamily="34" charset="0"/>
                <a:hlinkClick r:id="rId3"/>
              </a:rPr>
              <a:t>https</a:t>
            </a:r>
            <a:r>
              <a:rPr lang="en-US" sz="1400" dirty="0">
                <a:latin typeface="Franklin Gothic Medium" pitchFamily="34" charset="0"/>
                <a:hlinkClick r:id="rId3"/>
              </a:rPr>
              <a:t>://</a:t>
            </a:r>
            <a:r>
              <a:rPr lang="en-US" sz="1400" dirty="0" smtClean="0">
                <a:latin typeface="Franklin Gothic Medium" pitchFamily="34" charset="0"/>
                <a:hlinkClick r:id="rId3"/>
              </a:rPr>
              <a:t>github.com/rentadba/dbaTDPMon</a:t>
            </a:r>
            <a:endParaRPr lang="en-US" sz="1400" dirty="0" smtClean="0">
              <a:latin typeface="Franklin Gothic Medium" pitchFamily="34" charset="0"/>
            </a:endParaRPr>
          </a:p>
          <a:p>
            <a:pPr algn="r">
              <a:defRPr/>
            </a:pPr>
            <a:endParaRPr lang="en-US" sz="1400" dirty="0" smtClean="0">
              <a:latin typeface="Franklin Gothic Medium" pitchFamily="34" charset="0"/>
            </a:endParaRPr>
          </a:p>
          <a:p>
            <a:pPr algn="r">
              <a:defRPr/>
            </a:pPr>
            <a:r>
              <a:rPr lang="en-US" sz="1400" dirty="0" smtClean="0">
                <a:latin typeface="Franklin Gothic Medium" pitchFamily="34" charset="0"/>
              </a:rPr>
              <a:t>05.05.2017</a:t>
            </a:r>
            <a:endParaRPr lang="en-US" sz="1400" dirty="0">
              <a:latin typeface="Franklin Gothic Medium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5122" y="2214788"/>
            <a:ext cx="3930032" cy="2387600"/>
          </a:xfrm>
        </p:spPr>
        <p:txBody>
          <a:bodyPr/>
          <a:lstStyle/>
          <a:p>
            <a:r>
              <a:rPr lang="en-US" b="1" dirty="0" smtClean="0">
                <a:latin typeface="Franklin Gothic Medium Cond" panose="020B0606030402020204" pitchFamily="34" charset="0"/>
              </a:rPr>
              <a:t>In-Memory</a:t>
            </a:r>
            <a:r>
              <a:rPr lang="en-US" dirty="0" smtClean="0">
                <a:latin typeface="Franklin Gothic Medium Cond" panose="020B0606030402020204" pitchFamily="34" charset="0"/>
              </a:rPr>
              <a:t> </a:t>
            </a:r>
            <a:r>
              <a:rPr lang="en-US" sz="4000" dirty="0" smtClean="0">
                <a:latin typeface="Franklin Gothic Medium Cond" panose="020B0606030402020204" pitchFamily="34" charset="0"/>
              </a:rPr>
              <a:t>Capabilities</a:t>
            </a:r>
            <a:endParaRPr lang="en-GB" sz="4000" dirty="0">
              <a:latin typeface="Franklin Gothic Medium Cond" panose="020B06060304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358" y="1628479"/>
            <a:ext cx="3497560" cy="8881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1390" y="1513210"/>
            <a:ext cx="6086475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703" y="1814358"/>
            <a:ext cx="5352207" cy="4602626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en-US" sz="1900" dirty="0" err="1" smtClean="0">
                <a:latin typeface="Franklin Gothic Medium Cond" panose="020B0606030402020204" pitchFamily="34" charset="0"/>
              </a:rPr>
              <a:t>Developers’s</a:t>
            </a:r>
            <a:endParaRPr lang="en-US" sz="1900" dirty="0" smtClean="0">
              <a:latin typeface="Franklin Gothic Medium Cond" panose="020B0606030402020204" pitchFamily="34" charset="0"/>
            </a:endParaRPr>
          </a:p>
          <a:p>
            <a:r>
              <a:rPr lang="en-US" sz="1300" dirty="0" smtClean="0"/>
              <a:t>Started in 2007 as Project Verde -&gt; released as </a:t>
            </a:r>
            <a:r>
              <a:rPr lang="en-US" sz="1300" dirty="0" err="1" smtClean="0"/>
              <a:t>Hekaton</a:t>
            </a:r>
            <a:r>
              <a:rPr lang="en-US" sz="1300" dirty="0" smtClean="0"/>
              <a:t> / In Memory OLTP in SQL Server 2014</a:t>
            </a:r>
          </a:p>
          <a:p>
            <a:r>
              <a:rPr lang="en-US" sz="1700" dirty="0" smtClean="0"/>
              <a:t>How to use it</a:t>
            </a:r>
          </a:p>
          <a:p>
            <a:pPr lvl="1"/>
            <a:r>
              <a:rPr lang="en-US" sz="1300" dirty="0" smtClean="0"/>
              <a:t>Create a Memory Optimized </a:t>
            </a:r>
            <a:r>
              <a:rPr lang="en-US" sz="1300" dirty="0" err="1" smtClean="0"/>
              <a:t>filegroup</a:t>
            </a:r>
            <a:r>
              <a:rPr lang="en-US" sz="1300" dirty="0" smtClean="0"/>
              <a:t> (yes, it does have file(s) on disk! )</a:t>
            </a:r>
          </a:p>
          <a:p>
            <a:pPr lvl="3"/>
            <a:r>
              <a:rPr lang="en-US" sz="1000" dirty="0"/>
              <a:t>ALTER DATABASE </a:t>
            </a:r>
            <a:r>
              <a:rPr lang="en-US" sz="1000" dirty="0" smtClean="0"/>
              <a:t>[</a:t>
            </a:r>
            <a:r>
              <a:rPr lang="en-US" sz="1000" dirty="0" err="1" smtClean="0"/>
              <a:t>db_name</a:t>
            </a:r>
            <a:r>
              <a:rPr lang="en-US" sz="1000" dirty="0" smtClean="0"/>
              <a:t>] ADD </a:t>
            </a:r>
            <a:r>
              <a:rPr lang="en-US" sz="1000" dirty="0"/>
              <a:t>FILEGROUP </a:t>
            </a:r>
            <a:r>
              <a:rPr lang="en-US" sz="1000" dirty="0" smtClean="0"/>
              <a:t>[</a:t>
            </a:r>
            <a:r>
              <a:rPr lang="en-US" sz="1000" dirty="0" err="1" smtClean="0"/>
              <a:t>fg_name</a:t>
            </a:r>
            <a:r>
              <a:rPr lang="en-US" sz="1000" dirty="0" smtClean="0"/>
              <a:t>] CONTAINS MEMORY_OPTIMIZED_DATA</a:t>
            </a:r>
          </a:p>
          <a:p>
            <a:pPr lvl="3"/>
            <a:r>
              <a:rPr lang="en-GB" sz="1000" dirty="0" smtClean="0"/>
              <a:t>ALTER </a:t>
            </a:r>
            <a:r>
              <a:rPr lang="en-GB" sz="1000" dirty="0"/>
              <a:t>DATABASE </a:t>
            </a:r>
            <a:r>
              <a:rPr lang="en-GB" sz="1000" dirty="0" smtClean="0"/>
              <a:t>[</a:t>
            </a:r>
            <a:r>
              <a:rPr lang="en-GB" sz="1000" dirty="0" err="1" smtClean="0"/>
              <a:t>db_name</a:t>
            </a:r>
            <a:r>
              <a:rPr lang="en-GB" sz="1000" dirty="0" smtClean="0"/>
              <a:t>] ADD </a:t>
            </a:r>
            <a:r>
              <a:rPr lang="en-GB" sz="1000" dirty="0"/>
              <a:t>FILE (name</a:t>
            </a:r>
            <a:r>
              <a:rPr lang="en-GB" sz="1000" dirty="0" smtClean="0"/>
              <a:t>=‘</a:t>
            </a:r>
            <a:r>
              <a:rPr lang="en-GB" sz="1000" dirty="0" err="1" smtClean="0"/>
              <a:t>logical_name</a:t>
            </a:r>
            <a:r>
              <a:rPr lang="en-GB" sz="1000" dirty="0" smtClean="0"/>
              <a:t>', </a:t>
            </a:r>
            <a:r>
              <a:rPr lang="en-GB" sz="1000" dirty="0"/>
              <a:t>filename</a:t>
            </a:r>
            <a:r>
              <a:rPr lang="en-GB" sz="1000" dirty="0" smtClean="0"/>
              <a:t>=‘</a:t>
            </a:r>
            <a:r>
              <a:rPr lang="en-GB" sz="1000" dirty="0" err="1" smtClean="0"/>
              <a:t>physical_file_name</a:t>
            </a:r>
            <a:r>
              <a:rPr lang="en-GB" sz="1000" dirty="0" smtClean="0"/>
              <a:t>') </a:t>
            </a:r>
            <a:r>
              <a:rPr lang="en-GB" sz="1000" dirty="0"/>
              <a:t>TO FILEGROUP </a:t>
            </a:r>
            <a:r>
              <a:rPr lang="en-GB" sz="1000" dirty="0" smtClean="0"/>
              <a:t>[</a:t>
            </a:r>
            <a:r>
              <a:rPr lang="en-GB" sz="1000" dirty="0" err="1" smtClean="0"/>
              <a:t>fg_name</a:t>
            </a:r>
            <a:r>
              <a:rPr lang="en-GB" sz="1000" dirty="0" smtClean="0"/>
              <a:t>]</a:t>
            </a:r>
          </a:p>
          <a:p>
            <a:pPr lvl="1"/>
            <a:r>
              <a:rPr lang="en-US" sz="1300" dirty="0" smtClean="0"/>
              <a:t>Create a Memory Optimized table (</a:t>
            </a:r>
            <a:r>
              <a:rPr lang="en-US" sz="1300" dirty="0" err="1" smtClean="0"/>
              <a:t>rowstore</a:t>
            </a:r>
            <a:r>
              <a:rPr lang="en-US" sz="1300" dirty="0" smtClean="0"/>
              <a:t> !)</a:t>
            </a:r>
          </a:p>
          <a:p>
            <a:pPr lvl="3"/>
            <a:r>
              <a:rPr lang="en-US" sz="1000" dirty="0" smtClean="0"/>
              <a:t>CREATE TABLE [in-memory-</a:t>
            </a:r>
            <a:r>
              <a:rPr lang="en-US" sz="1000" dirty="0" err="1" smtClean="0"/>
              <a:t>oltp</a:t>
            </a:r>
            <a:r>
              <a:rPr lang="en-US" sz="1000" dirty="0" smtClean="0"/>
              <a:t>-table] ([..]) WITH (MEMORY_OPTIMIZED = ON, DURABILITY = SCHEMA_AND_DATA);</a:t>
            </a:r>
          </a:p>
          <a:p>
            <a:pPr lvl="2"/>
            <a:r>
              <a:rPr lang="en-US" sz="1200" dirty="0" smtClean="0"/>
              <a:t>Durability</a:t>
            </a:r>
          </a:p>
          <a:p>
            <a:pPr lvl="3"/>
            <a:r>
              <a:rPr lang="en-US" sz="1000" dirty="0" smtClean="0"/>
              <a:t>SCHEMA_AND_DATA:</a:t>
            </a:r>
          </a:p>
          <a:p>
            <a:pPr marL="1371600" lvl="3" indent="0">
              <a:buNone/>
            </a:pPr>
            <a:r>
              <a:rPr lang="en-US" sz="1000" dirty="0"/>
              <a:t>	</a:t>
            </a:r>
            <a:r>
              <a:rPr lang="en-US" sz="1000" dirty="0" smtClean="0"/>
              <a:t>level of data durability depends on transaction - full or delayed 	durability</a:t>
            </a:r>
          </a:p>
          <a:p>
            <a:pPr lvl="3"/>
            <a:r>
              <a:rPr lang="en-US" sz="1000" dirty="0" smtClean="0"/>
              <a:t>SCHEMA_ONLY</a:t>
            </a:r>
          </a:p>
          <a:p>
            <a:pPr lvl="1"/>
            <a:r>
              <a:rPr lang="en-US" sz="1300" dirty="0" smtClean="0"/>
              <a:t>Decide on index strategy</a:t>
            </a:r>
          </a:p>
          <a:p>
            <a:pPr lvl="2"/>
            <a:r>
              <a:rPr lang="en-US" sz="1000" dirty="0" smtClean="0"/>
              <a:t>HASH: unique row lookups</a:t>
            </a:r>
          </a:p>
          <a:p>
            <a:pPr lvl="3"/>
            <a:r>
              <a:rPr lang="en-US" sz="1000" dirty="0" smtClean="0"/>
              <a:t>pay attention to </a:t>
            </a:r>
            <a:r>
              <a:rPr lang="en-US" sz="1000" dirty="0" err="1" smtClean="0"/>
              <a:t>Bucket_Count</a:t>
            </a:r>
            <a:r>
              <a:rPr lang="en-US" sz="1000" dirty="0" smtClean="0"/>
              <a:t> parameter</a:t>
            </a:r>
          </a:p>
          <a:p>
            <a:pPr lvl="2"/>
            <a:r>
              <a:rPr lang="en-US" sz="1000" dirty="0" smtClean="0"/>
              <a:t>Non-Clustered:  range lookups (</a:t>
            </a:r>
            <a:r>
              <a:rPr lang="en-US" sz="1000" dirty="0" err="1" smtClean="0"/>
              <a:t>Bw</a:t>
            </a:r>
            <a:r>
              <a:rPr lang="en-US" sz="1000" dirty="0" smtClean="0"/>
              <a:t>-tree implementation)</a:t>
            </a:r>
          </a:p>
          <a:p>
            <a:r>
              <a:rPr lang="en-US" sz="1700" dirty="0" smtClean="0"/>
              <a:t>Fully ACID</a:t>
            </a:r>
          </a:p>
          <a:p>
            <a:pPr lvl="1"/>
            <a:r>
              <a:rPr lang="en-US" sz="1300" dirty="0" smtClean="0"/>
              <a:t>Isolation levels: Snapshot / Repeatable Read / Serializable</a:t>
            </a:r>
          </a:p>
          <a:p>
            <a:r>
              <a:rPr lang="en-US" sz="1700" dirty="0" smtClean="0"/>
              <a:t>T-SQL support </a:t>
            </a:r>
          </a:p>
          <a:p>
            <a:pPr lvl="1"/>
            <a:r>
              <a:rPr lang="en-US" sz="1300" dirty="0" smtClean="0"/>
              <a:t>some restriction applies: </a:t>
            </a:r>
            <a:r>
              <a:rPr lang="en-US" sz="1300" dirty="0" err="1" smtClean="0"/>
              <a:t>eg</a:t>
            </a:r>
            <a:r>
              <a:rPr lang="en-US" sz="1300" dirty="0" smtClean="0"/>
              <a:t>: foreign keys, truncate table</a:t>
            </a:r>
          </a:p>
          <a:p>
            <a:pPr lvl="2"/>
            <a:endParaRPr lang="en-US" sz="1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0703" y="365125"/>
            <a:ext cx="10823097" cy="1325563"/>
          </a:xfrm>
        </p:spPr>
        <p:txBody>
          <a:bodyPr/>
          <a:lstStyle/>
          <a:p>
            <a:r>
              <a:rPr lang="en-US" dirty="0" smtClean="0">
                <a:latin typeface="Franklin Gothic Medium Cond" panose="020B0606030402020204" pitchFamily="34" charset="0"/>
              </a:rPr>
              <a:t>In-Memory OLTP</a:t>
            </a:r>
            <a:endParaRPr lang="en-GB" dirty="0">
              <a:latin typeface="Franklin Gothic Medium Cond" panose="020B06060304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0" y="563281"/>
            <a:ext cx="1828800" cy="71437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274024" y="1814358"/>
            <a:ext cx="4842409" cy="4675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600" dirty="0" smtClean="0">
                <a:latin typeface="Franklin Gothic Medium Cond" panose="020B0606030402020204" pitchFamily="34" charset="0"/>
              </a:rPr>
              <a:t>DBA’s </a:t>
            </a:r>
          </a:p>
          <a:p>
            <a:r>
              <a:rPr lang="en-US" sz="1500" dirty="0" smtClean="0"/>
              <a:t>Allocation &amp; Storage</a:t>
            </a:r>
          </a:p>
          <a:p>
            <a:pPr lvl="1"/>
            <a:r>
              <a:rPr lang="en-US" sz="1300" dirty="0" smtClean="0"/>
              <a:t>Rows are stored as “heaps”: header (max 86 bytes) + payload (the row itself)</a:t>
            </a:r>
          </a:p>
          <a:p>
            <a:pPr lvl="1"/>
            <a:r>
              <a:rPr lang="en-US" sz="1300" dirty="0" smtClean="0"/>
              <a:t>Index is the only connection between distinct rows</a:t>
            </a:r>
          </a:p>
          <a:p>
            <a:pPr lvl="1"/>
            <a:r>
              <a:rPr lang="en-US" sz="1400" dirty="0" smtClean="0"/>
              <a:t>Hash indexes: one deterministic function for all / array of pointers</a:t>
            </a:r>
            <a:endParaRPr lang="en-US" sz="1300" dirty="0" smtClean="0"/>
          </a:p>
          <a:p>
            <a:pPr lvl="1"/>
            <a:r>
              <a:rPr lang="en-US" sz="1300" dirty="0" smtClean="0"/>
              <a:t>NC index page pointer is a position in a mapping table (physical memory address)</a:t>
            </a:r>
          </a:p>
          <a:p>
            <a:r>
              <a:rPr lang="en-US" sz="1500" dirty="0" smtClean="0"/>
              <a:t>Durability</a:t>
            </a:r>
            <a:endParaRPr lang="en-US" sz="1500" dirty="0" smtClean="0"/>
          </a:p>
          <a:p>
            <a:pPr lvl="1"/>
            <a:r>
              <a:rPr lang="en-US" sz="1300" dirty="0" smtClean="0"/>
              <a:t>No WAL protocol</a:t>
            </a:r>
          </a:p>
          <a:p>
            <a:pPr lvl="2"/>
            <a:r>
              <a:rPr lang="en-US" sz="1100" dirty="0" smtClean="0"/>
              <a:t>Logs generated at commit time / grouped in records up to 24 kb</a:t>
            </a:r>
          </a:p>
          <a:p>
            <a:pPr lvl="1"/>
            <a:r>
              <a:rPr lang="en-US" sz="1300" dirty="0" smtClean="0"/>
              <a:t>Data file(s): inserted versions of rows</a:t>
            </a:r>
          </a:p>
          <a:p>
            <a:pPr lvl="1"/>
            <a:r>
              <a:rPr lang="en-US" sz="1300" dirty="0" smtClean="0"/>
              <a:t>Delta file(s): deleted versions or rows</a:t>
            </a:r>
          </a:p>
          <a:p>
            <a:pPr lvl="1"/>
            <a:r>
              <a:rPr lang="en-US" sz="1300" dirty="0" smtClean="0"/>
              <a:t>Automatic/manual merge of data and delta files</a:t>
            </a:r>
          </a:p>
          <a:p>
            <a:r>
              <a:rPr lang="en-US" sz="1500" dirty="0" smtClean="0"/>
              <a:t>Multi-Version Optimistic Concurrency (MVCC)</a:t>
            </a:r>
          </a:p>
          <a:p>
            <a:pPr lvl="1"/>
            <a:r>
              <a:rPr lang="en-US" sz="1300" dirty="0" smtClean="0"/>
              <a:t>Rows never change: UPDATE = DELETE + INSERT</a:t>
            </a:r>
          </a:p>
          <a:p>
            <a:pPr lvl="1"/>
            <a:r>
              <a:rPr lang="en-US" sz="1300" dirty="0" smtClean="0"/>
              <a:t>Row versions (not in </a:t>
            </a:r>
            <a:r>
              <a:rPr lang="en-US" sz="1300" dirty="0" err="1" smtClean="0"/>
              <a:t>tempdb</a:t>
            </a:r>
            <a:r>
              <a:rPr lang="en-US" sz="1300" dirty="0" smtClean="0"/>
              <a:t>)</a:t>
            </a:r>
          </a:p>
          <a:p>
            <a:pPr lvl="1"/>
            <a:r>
              <a:rPr lang="en-US" sz="1300" dirty="0" smtClean="0"/>
              <a:t>Optimistic approach: in case of a conflict  (</a:t>
            </a:r>
            <a:r>
              <a:rPr lang="en-US" sz="1300" dirty="0" err="1" smtClean="0"/>
              <a:t>eg</a:t>
            </a:r>
            <a:r>
              <a:rPr lang="en-US" sz="1300" dirty="0" smtClean="0"/>
              <a:t>. concurrent updates – same row same time), fail one transaction </a:t>
            </a:r>
          </a:p>
          <a:p>
            <a:r>
              <a:rPr lang="en-US" sz="1500" dirty="0" smtClean="0"/>
              <a:t>Starting SQL Server 2016 there is no limit on the size of memory-optimized tables, other than available memory.</a:t>
            </a:r>
          </a:p>
          <a:p>
            <a:r>
              <a:rPr lang="en-US" sz="1500" dirty="0" smtClean="0"/>
              <a:t>Supported in Always on Availability Groups / Azure SQL Database</a:t>
            </a:r>
          </a:p>
          <a:p>
            <a:r>
              <a:rPr lang="en-US" sz="1500" dirty="0" smtClean="0"/>
              <a:t>Usage scenarios</a:t>
            </a:r>
          </a:p>
          <a:p>
            <a:pPr lvl="1"/>
            <a:r>
              <a:rPr lang="en-US" sz="1300" dirty="0" smtClean="0"/>
              <a:t>High-throughput and low-latency transaction processing (</a:t>
            </a:r>
            <a:r>
              <a:rPr lang="en-US" sz="1300" dirty="0" err="1" smtClean="0"/>
              <a:t>eg</a:t>
            </a:r>
            <a:r>
              <a:rPr lang="en-US" sz="1300" dirty="0" smtClean="0"/>
              <a:t>. BWIN, 1.2 million batch requests / sec)</a:t>
            </a:r>
          </a:p>
          <a:p>
            <a:pPr lvl="1"/>
            <a:r>
              <a:rPr lang="en-US" sz="1300" dirty="0" smtClean="0"/>
              <a:t>Caching</a:t>
            </a:r>
          </a:p>
          <a:p>
            <a:pPr lvl="1"/>
            <a:r>
              <a:rPr lang="en-US" sz="1300" dirty="0" smtClean="0"/>
              <a:t>ETL staging tables</a:t>
            </a:r>
          </a:p>
          <a:p>
            <a:pPr lvl="1"/>
            <a:r>
              <a:rPr lang="en-US" sz="1300" dirty="0" smtClean="0"/>
              <a:t>Replacement for </a:t>
            </a:r>
            <a:r>
              <a:rPr lang="en-US" sz="1300" dirty="0" err="1" smtClean="0"/>
              <a:t>tempdb</a:t>
            </a:r>
            <a:endParaRPr lang="en-US" sz="13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9569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703" y="1814358"/>
            <a:ext cx="5352207" cy="460262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800" dirty="0" err="1" smtClean="0">
                <a:latin typeface="Franklin Gothic Medium Cond" panose="020B0606030402020204" pitchFamily="34" charset="0"/>
              </a:rPr>
              <a:t>Developers’s</a:t>
            </a:r>
            <a:endParaRPr lang="en-US" sz="1800" dirty="0" smtClean="0">
              <a:latin typeface="Franklin Gothic Medium Cond" panose="020B0606030402020204" pitchFamily="34" charset="0"/>
            </a:endParaRPr>
          </a:p>
          <a:p>
            <a:r>
              <a:rPr lang="en-US" sz="1200" dirty="0" smtClean="0"/>
              <a:t>Takes </a:t>
            </a:r>
            <a:r>
              <a:rPr lang="en-US" sz="1200" dirty="0"/>
              <a:t>the table and stored procedures definitions as </a:t>
            </a:r>
            <a:r>
              <a:rPr lang="en-US" sz="1200" dirty="0" smtClean="0"/>
              <a:t>input, generates </a:t>
            </a:r>
            <a:r>
              <a:rPr lang="en-US" sz="1200" dirty="0"/>
              <a:t>C code, and leverages the Visual C compiler to generate the native code.</a:t>
            </a:r>
            <a:endParaRPr lang="en-GB" sz="1200" dirty="0"/>
          </a:p>
          <a:p>
            <a:r>
              <a:rPr lang="en-US" sz="1200" dirty="0"/>
              <a:t>The result of the compilation of tables and stored procedures are DLLs that are loaded in memory and linked into the SQL Server process</a:t>
            </a:r>
            <a:r>
              <a:rPr lang="en-US" sz="1200" dirty="0" smtClean="0"/>
              <a:t>.</a:t>
            </a:r>
          </a:p>
          <a:p>
            <a:r>
              <a:rPr lang="en-US" sz="1600" dirty="0" smtClean="0"/>
              <a:t>How to use it</a:t>
            </a:r>
          </a:p>
          <a:p>
            <a:pPr lvl="1"/>
            <a:r>
              <a:rPr lang="en-US" sz="1200" dirty="0" smtClean="0"/>
              <a:t>Create a stored procedure and mark with NATIVE_COMPILATION</a:t>
            </a:r>
            <a:endParaRPr lang="en-GB" sz="1200" dirty="0"/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CREATE PROCEDURE </a:t>
            </a:r>
            <a:r>
              <a:rPr lang="en-US" sz="800" dirty="0" err="1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dbo</a:t>
            </a:r>
            <a:r>
              <a:rPr lang="en-US" sz="800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.[</a:t>
            </a:r>
            <a:r>
              <a:rPr lang="en-US" sz="800" dirty="0" err="1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usp_native_compiled</a:t>
            </a:r>
            <a:r>
              <a:rPr lang="en-US" sz="800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800" b="1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WITH NATIVE_COMPILATION, SCHEMABINDING,</a:t>
            </a:r>
            <a:r>
              <a:rPr lang="en-US" sz="800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 EXECUTE AS OWNER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AS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800" b="1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BEGIN ATOMIC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WITH (TRANSACTION ISOLATION LEVEL=snapshot, LANGUAGE=</a:t>
            </a:r>
            <a:r>
              <a:rPr lang="en-US" sz="800" dirty="0" err="1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N'us_english</a:t>
            </a:r>
            <a:r>
              <a:rPr lang="en-US" sz="800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')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  INSERT </a:t>
            </a:r>
            <a:r>
              <a:rPr lang="en-US" sz="800" dirty="0" err="1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dbo</a:t>
            </a:r>
            <a:r>
              <a:rPr lang="en-US" sz="800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.[in-memory-</a:t>
            </a:r>
            <a:r>
              <a:rPr lang="en-US" sz="800" dirty="0" err="1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oltp</a:t>
            </a:r>
            <a:r>
              <a:rPr lang="en-US" sz="800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-table] VALUES ([...])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END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  <a:ea typeface="Microsoft Sans Serif" panose="020B0604020202020204" pitchFamily="34" charset="0"/>
                <a:cs typeface="Courier New" panose="02070309020205020404" pitchFamily="49" charset="0"/>
              </a:rPr>
              <a:t>GO</a:t>
            </a:r>
          </a:p>
          <a:p>
            <a:r>
              <a:rPr lang="en-US" sz="1600" dirty="0" smtClean="0"/>
              <a:t>Compilation and Query Processing</a:t>
            </a:r>
            <a:endParaRPr lang="en-GB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0703" y="365125"/>
            <a:ext cx="10823097" cy="1325563"/>
          </a:xfrm>
        </p:spPr>
        <p:txBody>
          <a:bodyPr/>
          <a:lstStyle/>
          <a:p>
            <a:r>
              <a:rPr lang="en-US" dirty="0" smtClean="0">
                <a:latin typeface="Franklin Gothic Medium Cond" panose="020B0606030402020204" pitchFamily="34" charset="0"/>
              </a:rPr>
              <a:t>Native Compilation</a:t>
            </a:r>
            <a:endParaRPr lang="en-GB" dirty="0">
              <a:latin typeface="Franklin Gothic Medium Cond" panose="020B06060304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0" y="563281"/>
            <a:ext cx="1828800" cy="71437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274024" y="1814358"/>
            <a:ext cx="4842409" cy="4675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 smtClean="0">
                <a:latin typeface="Franklin Gothic Medium Cond" panose="020B0606030402020204" pitchFamily="34" charset="0"/>
              </a:rPr>
              <a:t>DBA’s </a:t>
            </a:r>
          </a:p>
          <a:p>
            <a:r>
              <a:rPr lang="en-US" sz="1200" dirty="0"/>
              <a:t>The information necessary to recreate the DLLs is stored in the database metadata; the DLLs themselves are not part of the </a:t>
            </a:r>
            <a:r>
              <a:rPr lang="en-US" sz="1200" dirty="0" smtClean="0"/>
              <a:t>database.</a:t>
            </a:r>
          </a:p>
          <a:p>
            <a:r>
              <a:rPr lang="en-US" sz="1200" dirty="0" smtClean="0"/>
              <a:t>the </a:t>
            </a:r>
            <a:r>
              <a:rPr lang="en-US" sz="1200" dirty="0"/>
              <a:t>DLLs are not part of database backups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not </a:t>
            </a:r>
            <a:r>
              <a:rPr lang="en-US" sz="1200" dirty="0"/>
              <a:t>need to maintain the files that are generated by native compilation. SQL Server automatically removes generated files that are no longer </a:t>
            </a:r>
            <a:r>
              <a:rPr lang="en-US" sz="1200" dirty="0" smtClean="0"/>
              <a:t>needed (on </a:t>
            </a:r>
            <a:r>
              <a:rPr lang="en-US" sz="1200" dirty="0"/>
              <a:t>table and stored procedure deletion, </a:t>
            </a:r>
            <a:r>
              <a:rPr lang="en-US" sz="1200" dirty="0" smtClean="0"/>
              <a:t>on </a:t>
            </a:r>
            <a:r>
              <a:rPr lang="en-US" sz="1200" dirty="0"/>
              <a:t>drop </a:t>
            </a:r>
            <a:r>
              <a:rPr lang="en-US" sz="1200" dirty="0" smtClean="0"/>
              <a:t>database and also </a:t>
            </a:r>
            <a:r>
              <a:rPr lang="en-US" sz="1200" dirty="0"/>
              <a:t>on server or database </a:t>
            </a:r>
            <a:r>
              <a:rPr lang="en-US" sz="1200" dirty="0" smtClean="0"/>
              <a:t>restart)</a:t>
            </a:r>
          </a:p>
          <a:p>
            <a:r>
              <a:rPr lang="en-US" sz="1200" dirty="0" smtClean="0"/>
              <a:t>for natively compiled stored procedures, the query execution plan is compiled into the DLL.</a:t>
            </a:r>
          </a:p>
          <a:p>
            <a:r>
              <a:rPr lang="en-US" sz="1200" dirty="0" smtClean="0"/>
              <a:t>Note that natively compiled stored procedures are recompiled on first execution after server restart, as well as after failover to an </a:t>
            </a:r>
            <a:r>
              <a:rPr lang="en-US" sz="1200" dirty="0" err="1" smtClean="0"/>
              <a:t>AlwaysOn</a:t>
            </a:r>
            <a:r>
              <a:rPr lang="en-US" sz="1200" dirty="0" smtClean="0"/>
              <a:t> secondary, meaning that the query optimizer will create new query plans that are subsequently compiled into the stored procedure DLLs.</a:t>
            </a:r>
            <a:endParaRPr lang="en-GB" sz="1200" dirty="0" smtClean="0"/>
          </a:p>
          <a:p>
            <a:pPr marL="0" indent="0">
              <a:buNone/>
            </a:pPr>
            <a:endParaRPr lang="en-GB" sz="400" dirty="0"/>
          </a:p>
          <a:p>
            <a:pPr marL="457200" lvl="1" indent="0" latinLnBrk="1">
              <a:buNone/>
            </a:pPr>
            <a:r>
              <a:rPr lang="en-US" sz="1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name, description FROM 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sys.dm_os_loaded_modules</a:t>
            </a:r>
            <a:endParaRPr lang="en-GB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latinLnBrk="1">
              <a:buNone/>
            </a:pP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WHERE description = 'XTP Native DLL'</a:t>
            </a:r>
            <a:endParaRPr lang="en-GB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dirty="0" smtClean="0"/>
          </a:p>
          <a:p>
            <a:endParaRPr lang="en-GB" sz="1200" dirty="0"/>
          </a:p>
          <a:p>
            <a:pPr marL="0" indent="0" algn="r">
              <a:buNone/>
            </a:pPr>
            <a:endParaRPr lang="en-US" sz="2600" dirty="0" smtClean="0">
              <a:latin typeface="Franklin Gothic Medium Cond" panose="020B0606030402020204" pitchFamily="34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20475" y="37788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684823"/>
              </p:ext>
            </p:extLst>
          </p:nvPr>
        </p:nvGraphicFramePr>
        <p:xfrm>
          <a:off x="822689" y="5589950"/>
          <a:ext cx="4270571" cy="1053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r:id="rId4" imgW="7382015" imgH="1866849" progId="Visio.Drawing.15">
                  <p:embed/>
                </p:oleObj>
              </mc:Choice>
              <mc:Fallback>
                <p:oleObj r:id="rId4" imgW="7382015" imgH="1866849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689" y="5589950"/>
                        <a:ext cx="4270571" cy="10539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835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hkcs-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484" y="2229480"/>
            <a:ext cx="2009949" cy="255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703" y="1814358"/>
            <a:ext cx="5352207" cy="460262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800" dirty="0" err="1" smtClean="0">
                <a:latin typeface="Franklin Gothic Medium Cond" panose="020B0606030402020204" pitchFamily="34" charset="0"/>
              </a:rPr>
              <a:t>Developers’s</a:t>
            </a:r>
            <a:endParaRPr lang="en-US" sz="1800" dirty="0" smtClean="0">
              <a:latin typeface="Franklin Gothic Medium Cond" panose="020B0606030402020204" pitchFamily="34" charset="0"/>
            </a:endParaRPr>
          </a:p>
          <a:p>
            <a:r>
              <a:rPr lang="en-US" sz="1300" dirty="0" smtClean="0"/>
              <a:t>Full support starting SQL Server 2016 </a:t>
            </a:r>
          </a:p>
          <a:p>
            <a:r>
              <a:rPr lang="en-US" sz="1600" dirty="0" smtClean="0"/>
              <a:t>How to use it</a:t>
            </a:r>
          </a:p>
          <a:p>
            <a:pPr lvl="1"/>
            <a:r>
              <a:rPr lang="en-US" sz="1200" dirty="0" smtClean="0"/>
              <a:t>Create an index</a:t>
            </a:r>
          </a:p>
          <a:p>
            <a:pPr marL="457200" lvl="1" indent="0">
              <a:buNone/>
            </a:pPr>
            <a:r>
              <a:rPr lang="en-US" sz="1200" dirty="0" smtClean="0"/>
              <a:t>	</a:t>
            </a:r>
            <a:r>
              <a:rPr lang="en-US" sz="1000" dirty="0" smtClean="0"/>
              <a:t>alter </a:t>
            </a:r>
            <a:r>
              <a:rPr lang="en-US" sz="1000" dirty="0"/>
              <a:t>table </a:t>
            </a:r>
            <a:r>
              <a:rPr lang="en-US" sz="1000" dirty="0" smtClean="0"/>
              <a:t>[in-memory-</a:t>
            </a:r>
            <a:r>
              <a:rPr lang="en-US" sz="1000" dirty="0" err="1" smtClean="0"/>
              <a:t>oltp</a:t>
            </a:r>
            <a:r>
              <a:rPr lang="en-US" sz="1000" dirty="0" smtClean="0"/>
              <a:t>-table] </a:t>
            </a:r>
            <a:r>
              <a:rPr lang="en-US" sz="1000" dirty="0" smtClean="0"/>
              <a:t>add </a:t>
            </a:r>
            <a:r>
              <a:rPr lang="en-US" sz="1000" dirty="0"/>
              <a:t>index &lt;index-name&gt; clustered </a:t>
            </a:r>
            <a:r>
              <a:rPr lang="en-US" sz="1000" dirty="0" err="1" smtClean="0"/>
              <a:t>columnstore</a:t>
            </a:r>
            <a:endParaRPr lang="en-US" sz="1000" dirty="0" smtClean="0"/>
          </a:p>
          <a:p>
            <a:pPr lvl="1"/>
            <a:r>
              <a:rPr lang="en-US" sz="1200" dirty="0" smtClean="0"/>
              <a:t>May control how long a row will stay in tail, using compression delay option </a:t>
            </a:r>
          </a:p>
          <a:p>
            <a:r>
              <a:rPr lang="en-US" sz="1600" dirty="0" smtClean="0"/>
              <a:t>Good to know</a:t>
            </a:r>
          </a:p>
          <a:p>
            <a:pPr lvl="1"/>
            <a:r>
              <a:rPr lang="en-US" sz="1200" dirty="0" smtClean="0"/>
              <a:t>CCI index is persisted, but it is required to be fully resident in memory (approx. 10% more memory usage)</a:t>
            </a:r>
          </a:p>
          <a:p>
            <a:pPr lvl="1"/>
            <a:r>
              <a:rPr lang="en-US" sz="1200" dirty="0" smtClean="0"/>
              <a:t>It cannot be a filtered index</a:t>
            </a:r>
          </a:p>
          <a:p>
            <a:r>
              <a:rPr lang="en-US" sz="1600" dirty="0" smtClean="0"/>
              <a:t>Usage scenarios</a:t>
            </a:r>
          </a:p>
          <a:p>
            <a:pPr lvl="1"/>
            <a:r>
              <a:rPr lang="en-US" sz="1200" dirty="0" smtClean="0"/>
              <a:t>HTAP</a:t>
            </a:r>
          </a:p>
          <a:p>
            <a:pPr lvl="1"/>
            <a:r>
              <a:rPr lang="en-US" sz="1200" dirty="0" err="1" smtClean="0"/>
              <a:t>IoT</a:t>
            </a:r>
            <a:endParaRPr lang="en-US" sz="1200" dirty="0" smtClean="0"/>
          </a:p>
          <a:p>
            <a:pPr marL="457200" lvl="1" indent="0">
              <a:buNone/>
            </a:pPr>
            <a:endParaRPr lang="en-US" sz="13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0703" y="365125"/>
            <a:ext cx="10823097" cy="1325563"/>
          </a:xfrm>
        </p:spPr>
        <p:txBody>
          <a:bodyPr/>
          <a:lstStyle/>
          <a:p>
            <a:r>
              <a:rPr lang="en-US" dirty="0" smtClean="0">
                <a:latin typeface="Franklin Gothic Medium Cond" panose="020B0606030402020204" pitchFamily="34" charset="0"/>
              </a:rPr>
              <a:t>In-Memory OLTP &amp; </a:t>
            </a:r>
            <a:r>
              <a:rPr lang="en-US" dirty="0" err="1" smtClean="0">
                <a:latin typeface="Franklin Gothic Medium Cond" panose="020B0606030402020204" pitchFamily="34" charset="0"/>
              </a:rPr>
              <a:t>ColumnStore</a:t>
            </a:r>
            <a:endParaRPr lang="en-GB" dirty="0">
              <a:latin typeface="Franklin Gothic Medium Cond" panose="020B06060304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0" y="563281"/>
            <a:ext cx="1828800" cy="71437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274024" y="1814358"/>
            <a:ext cx="4842409" cy="734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 smtClean="0">
                <a:latin typeface="Franklin Gothic Medium Cond" panose="020B0606030402020204" pitchFamily="34" charset="0"/>
              </a:rPr>
              <a:t>DBA’s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43203" y="2229480"/>
            <a:ext cx="2963281" cy="3649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CCI is a special NCCI that includes all the columns from memory-optimized table (“double” the data)</a:t>
            </a:r>
          </a:p>
          <a:p>
            <a:r>
              <a:rPr lang="en-US" sz="1200" dirty="0" smtClean="0"/>
              <a:t>New rows are inserted only in memory optimized table</a:t>
            </a:r>
          </a:p>
          <a:p>
            <a:r>
              <a:rPr lang="en-US" sz="1200" dirty="0" smtClean="0"/>
              <a:t>The tail is tracked using a dedicated memory allocator</a:t>
            </a:r>
            <a:endParaRPr lang="en-US" sz="1200" dirty="0" smtClean="0"/>
          </a:p>
          <a:p>
            <a:r>
              <a:rPr lang="en-US" sz="1200" dirty="0" smtClean="0"/>
              <a:t>Rows are compressed into CCI once they reach the count of 1 million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143203" y="4911274"/>
            <a:ext cx="4842409" cy="1060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Column / segment elimination (</a:t>
            </a:r>
            <a:r>
              <a:rPr lang="en-GB" sz="1200" dirty="0" err="1" smtClean="0"/>
              <a:t>sys.column_store_segments</a:t>
            </a:r>
            <a:r>
              <a:rPr lang="en-GB" sz="1200" dirty="0" smtClean="0"/>
              <a:t>)</a:t>
            </a:r>
            <a:endParaRPr lang="en-US" sz="1200" dirty="0" smtClean="0"/>
          </a:p>
          <a:p>
            <a:r>
              <a:rPr lang="en-US" sz="1200" dirty="0" smtClean="0"/>
              <a:t>Pushdown of aggregates and predicates</a:t>
            </a:r>
          </a:p>
          <a:p>
            <a:r>
              <a:rPr lang="en-US" sz="1200" dirty="0" smtClean="0"/>
              <a:t>Batch mode execution: up to 900 records at once</a:t>
            </a:r>
          </a:p>
          <a:p>
            <a:pPr marL="0" indent="0" algn="r">
              <a:buNone/>
            </a:pPr>
            <a:endParaRPr lang="en-US" sz="1200" dirty="0" smtClean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73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703" y="406569"/>
            <a:ext cx="10544596" cy="1325563"/>
          </a:xfrm>
        </p:spPr>
        <p:txBody>
          <a:bodyPr/>
          <a:lstStyle/>
          <a:p>
            <a:r>
              <a:rPr lang="en-US" dirty="0" smtClean="0">
                <a:latin typeface="Franklin Gothic Medium Cond" panose="020B0606030402020204" pitchFamily="34" charset="0"/>
              </a:rPr>
              <a:t>Useful links</a:t>
            </a:r>
            <a:endParaRPr lang="en-GB" dirty="0"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703" y="1775992"/>
            <a:ext cx="10515600" cy="4351338"/>
          </a:xfrm>
        </p:spPr>
        <p:txBody>
          <a:bodyPr>
            <a:noAutofit/>
          </a:bodyPr>
          <a:lstStyle/>
          <a:p>
            <a:r>
              <a:rPr lang="en-US" sz="1200" dirty="0" smtClean="0"/>
              <a:t>SQL Server In-Memory OLTP Internals Overview</a:t>
            </a:r>
          </a:p>
          <a:p>
            <a:pPr marL="0" indent="0">
              <a:buNone/>
            </a:pPr>
            <a:r>
              <a:rPr lang="en-GB" sz="1200" dirty="0" smtClean="0">
                <a:hlinkClick r:id="rId2"/>
              </a:rPr>
              <a:t>https://msdn.microsoft.com/en-us/library/dn720242.aspx</a:t>
            </a:r>
          </a:p>
          <a:p>
            <a:r>
              <a:rPr lang="en-US" sz="1200" dirty="0" smtClean="0"/>
              <a:t>Transactions with Memory-Optimized Tables</a:t>
            </a:r>
          </a:p>
          <a:p>
            <a:pPr marL="0" indent="0">
              <a:buNone/>
            </a:pPr>
            <a:r>
              <a:rPr lang="en-US" sz="1200" dirty="0" smtClean="0">
                <a:hlinkClick r:id="rId3"/>
              </a:rPr>
              <a:t>https://docs.microsoft.com/en-us/sql/relational-databases/in-memory-oltp/transactions-with-memory-optimized-tables</a:t>
            </a:r>
            <a:endParaRPr lang="en-US" sz="1200" dirty="0" smtClean="0"/>
          </a:p>
          <a:p>
            <a:r>
              <a:rPr lang="en-US" sz="1200" dirty="0" smtClean="0"/>
              <a:t>Merge Operation in Memory-Optimized Tables</a:t>
            </a:r>
          </a:p>
          <a:p>
            <a:pPr marL="0" indent="0">
              <a:buNone/>
            </a:pPr>
            <a:r>
              <a:rPr lang="en-US" sz="1200" dirty="0" smtClean="0">
                <a:hlinkClick r:id="rId4"/>
              </a:rPr>
              <a:t>https://blogs.technet.microsoft.com/dataplatforminsider/2014/01/22/merge-operation-in-memory-optimized-tables/</a:t>
            </a:r>
            <a:endParaRPr lang="en-US" sz="1200" dirty="0" smtClean="0"/>
          </a:p>
          <a:p>
            <a:r>
              <a:rPr lang="en-US" sz="1200" dirty="0" smtClean="0"/>
              <a:t>Transact-SQL Constructs Not Supported by In-Memory OLTP</a:t>
            </a:r>
            <a:endParaRPr lang="en-US" sz="1200" dirty="0" smtClean="0">
              <a:hlinkClick r:id="rId5"/>
            </a:endParaRPr>
          </a:p>
          <a:p>
            <a:pPr marL="0" indent="0">
              <a:buNone/>
            </a:pPr>
            <a:r>
              <a:rPr lang="en-US" sz="1200" dirty="0" smtClean="0">
                <a:hlinkClick r:id="rId5"/>
              </a:rPr>
              <a:t>https://docs.microsoft.com/en-us/sql/relational-databases/in-memory-oltp/transact-sql-constructs-not-supported-by-in-memory-oltp</a:t>
            </a:r>
            <a:endParaRPr lang="en-US" sz="1200" dirty="0" smtClean="0"/>
          </a:p>
          <a:p>
            <a:r>
              <a:rPr lang="en-US" sz="1200" dirty="0" smtClean="0"/>
              <a:t>Bob Ward’s – Inside SQL Server In-Memory OLTP</a:t>
            </a:r>
          </a:p>
          <a:p>
            <a:pPr marL="0" indent="0">
              <a:buNone/>
            </a:pPr>
            <a:r>
              <a:rPr lang="en-GB" sz="1200" dirty="0" smtClean="0">
                <a:hlinkClick r:id="rId6"/>
              </a:rPr>
              <a:t>https://www.slideshare.net/BobWard28/inside-sql-server-inmemory-oltp-72339103</a:t>
            </a:r>
            <a:endParaRPr lang="en-GB" sz="1200" dirty="0" smtClean="0"/>
          </a:p>
          <a:p>
            <a:r>
              <a:rPr lang="en-US" sz="1200" dirty="0" smtClean="0"/>
              <a:t>Overview of </a:t>
            </a:r>
            <a:r>
              <a:rPr lang="en-US" sz="1200" dirty="0" err="1" smtClean="0"/>
              <a:t>Columnstore</a:t>
            </a:r>
            <a:r>
              <a:rPr lang="en-US" sz="1200" dirty="0" smtClean="0"/>
              <a:t> Indexes in SQL Server</a:t>
            </a:r>
          </a:p>
          <a:p>
            <a:pPr marL="0" indent="0">
              <a:buNone/>
            </a:pPr>
            <a:r>
              <a:rPr lang="en-GB" sz="1200" dirty="0" smtClean="0">
                <a:hlinkClick r:id="rId7"/>
              </a:rPr>
              <a:t>https://blogs.sentryone.com/melissacoates/overview-columnstore-indexes-sql-server/</a:t>
            </a:r>
            <a:endParaRPr lang="en-GB" sz="1200" dirty="0" smtClean="0"/>
          </a:p>
          <a:p>
            <a:r>
              <a:rPr lang="en-US" sz="1200" dirty="0" err="1" smtClean="0"/>
              <a:t>Columnstore</a:t>
            </a:r>
            <a:r>
              <a:rPr lang="en-US" sz="1200" dirty="0" smtClean="0"/>
              <a:t> Index Performance: </a:t>
            </a:r>
            <a:r>
              <a:rPr lang="en-US" sz="1200" dirty="0" err="1" smtClean="0"/>
              <a:t>Rowgroup</a:t>
            </a:r>
            <a:r>
              <a:rPr lang="en-US" sz="1200" dirty="0" smtClean="0"/>
              <a:t> Elimination</a:t>
            </a:r>
          </a:p>
          <a:p>
            <a:pPr marL="0" indent="0">
              <a:buNone/>
            </a:pPr>
            <a:r>
              <a:rPr lang="en-GB" sz="1200" dirty="0" smtClean="0">
                <a:hlinkClick r:id="rId8"/>
              </a:rPr>
              <a:t>https://blogs.msdn.microsoft.com/sql_server_team/columnstore-index-performance-rowgroup-elimination/</a:t>
            </a:r>
            <a:endParaRPr lang="en-GB" sz="1200" dirty="0" smtClean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25000" y="563281"/>
            <a:ext cx="18288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ctrTitle" idx="4294967295"/>
          </p:nvPr>
        </p:nvSpPr>
        <p:spPr>
          <a:xfrm>
            <a:off x="4651102" y="2448195"/>
            <a:ext cx="3020148" cy="1546399"/>
          </a:xfrm>
          <a:prstGeom prst="rect">
            <a:avLst/>
          </a:prstGeom>
          <a:noFill/>
          <a:ln>
            <a:noFill/>
          </a:ln>
        </p:spPr>
        <p:txBody>
          <a:bodyPr vert="horz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Q &amp; A</a:t>
            </a:r>
            <a:endParaRPr lang="en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981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729</Words>
  <Application>Microsoft Office PowerPoint</Application>
  <PresentationFormat>Widescreen</PresentationFormat>
  <Paragraphs>112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Franklin Gothic Medium</vt:lpstr>
      <vt:lpstr>Franklin Gothic Medium Cond</vt:lpstr>
      <vt:lpstr>Microsoft Sans Serif</vt:lpstr>
      <vt:lpstr>Office Theme</vt:lpstr>
      <vt:lpstr>Visio.Drawing.15</vt:lpstr>
      <vt:lpstr>In-Memory Capabilities</vt:lpstr>
      <vt:lpstr>In-Memory OLTP</vt:lpstr>
      <vt:lpstr>Native Compilation</vt:lpstr>
      <vt:lpstr>In-Memory OLTP &amp; ColumnStore</vt:lpstr>
      <vt:lpstr>Useful links</vt:lpstr>
      <vt:lpstr>Q &amp; 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In-Memory Capabilities</dc:title>
  <dc:creator>Dan Andrei SETFAN</dc:creator>
  <cp:lastModifiedBy>Dan Andrei SETFAN</cp:lastModifiedBy>
  <cp:revision>91</cp:revision>
  <dcterms:created xsi:type="dcterms:W3CDTF">2017-04-30T07:34:13Z</dcterms:created>
  <dcterms:modified xsi:type="dcterms:W3CDTF">2017-05-02T10:18:30Z</dcterms:modified>
</cp:coreProperties>
</file>