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26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1" r:id="rId4"/>
    <p:sldId id="289" r:id="rId5"/>
    <p:sldId id="290" r:id="rId6"/>
    <p:sldId id="291" r:id="rId7"/>
    <p:sldId id="292" r:id="rId8"/>
    <p:sldId id="294" r:id="rId9"/>
    <p:sldId id="293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DDD7AC"/>
        </a:solidFill>
        <a:latin typeface="Arial Black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DDD7AC"/>
        </a:solidFill>
        <a:latin typeface="Arial Black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DDD7AC"/>
        </a:solidFill>
        <a:latin typeface="Arial Black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DDD7AC"/>
        </a:solidFill>
        <a:latin typeface="Arial Black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DDD7AC"/>
        </a:solidFill>
        <a:latin typeface="Arial Blac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rgbClr val="DDD7AC"/>
        </a:solidFill>
        <a:latin typeface="Arial Blac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rgbClr val="DDD7AC"/>
        </a:solidFill>
        <a:latin typeface="Arial Blac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rgbClr val="DDD7AC"/>
        </a:solidFill>
        <a:latin typeface="Arial Blac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rgbClr val="DDD7AC"/>
        </a:solidFill>
        <a:latin typeface="Arial Black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3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83">
          <p15:clr>
            <a:srgbClr val="A4A3A4"/>
          </p15:clr>
        </p15:guide>
        <p15:guide id="4" pos="28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Hough" initials="C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4BD"/>
    <a:srgbClr val="0078C1"/>
    <a:srgbClr val="5F95E2"/>
    <a:srgbClr val="1228A7"/>
    <a:srgbClr val="293845"/>
    <a:srgbClr val="AB0534"/>
    <a:srgbClr val="DDD7A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89233" autoAdjust="0"/>
  </p:normalViewPr>
  <p:slideViewPr>
    <p:cSldViewPr snapToGrid="0">
      <p:cViewPr varScale="1">
        <p:scale>
          <a:sx n="102" d="100"/>
          <a:sy n="102" d="100"/>
        </p:scale>
        <p:origin x="1836" y="102"/>
      </p:cViewPr>
      <p:guideLst>
        <p:guide orient="horz" pos="983"/>
        <p:guide pos="2880"/>
        <p:guide orient="horz" pos="3083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16" y="4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85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BADC73E-6E86-410D-BF4A-EE82557CBF10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60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5" y="8831160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7F26DC0-7638-494D-8D1C-6DAB66ED6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91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5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E03FE87-9857-4036-AEC1-0C1B5DB0CDDF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4528"/>
            <a:ext cx="5607362" cy="418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60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5" y="8831160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FC4EC8-2C0B-004B-B46B-FC6251F60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869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92" charset="-128"/>
        <a:cs typeface="ＭＳ Ｐゴシック" pitchFamily="6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E03FE87-9857-4036-AEC1-0C1B5DB0CDDF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C4EC8-2C0B-004B-B46B-FC6251F60C9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8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E03FE87-9857-4036-AEC1-0C1B5DB0CDDF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C4EC8-2C0B-004B-B46B-FC6251F60C9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7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E03FE87-9857-4036-AEC1-0C1B5DB0CDDF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C4EC8-2C0B-004B-B46B-FC6251F60C9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46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E03FE87-9857-4036-AEC1-0C1B5DB0CDDF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C4EC8-2C0B-004B-B46B-FC6251F60C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4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E03FE87-9857-4036-AEC1-0C1B5DB0CDDF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C4EC8-2C0B-004B-B46B-FC6251F60C9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2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E03FE87-9857-4036-AEC1-0C1B5DB0CDDF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C4EC8-2C0B-004B-B46B-FC6251F60C9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0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E03FE87-9857-4036-AEC1-0C1B5DB0CDDF}" type="datetime1">
              <a:rPr lang="en-US" smtClean="0"/>
              <a:t>5/5/2017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FC4EC8-2C0B-004B-B46B-FC6251F60C9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8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ynyg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7141400" y="6305183"/>
            <a:ext cx="1905116" cy="5528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 descr="Optymyze_LogoR_me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07" y="1560513"/>
            <a:ext cx="6789466" cy="16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5539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575" y="252413"/>
            <a:ext cx="8462963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750" y="1508125"/>
            <a:ext cx="8462963" cy="47990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95000"/>
                </a:schemeClr>
              </a:buClr>
              <a:defRPr b="0">
                <a:solidFill>
                  <a:schemeClr val="bg1">
                    <a:lumMod val="95000"/>
                  </a:schemeClr>
                </a:solidFill>
              </a:defRPr>
            </a:lvl3pPr>
            <a:lvl4pPr>
              <a:buClr>
                <a:schemeClr val="bg1">
                  <a:lumMod val="85000"/>
                </a:schemeClr>
              </a:buClr>
              <a:defRPr b="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24380302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2575" y="252413"/>
            <a:ext cx="8462963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5873" y="1508125"/>
            <a:ext cx="8462962" cy="479901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39725" indent="9525" algn="l">
              <a:buNone/>
              <a:defRPr/>
            </a:lvl2pPr>
            <a:lvl3pPr marL="796925" indent="9525" algn="l">
              <a:buNone/>
              <a:defRPr/>
            </a:lvl3pPr>
            <a:lvl4pPr marL="1149350" indent="-6350"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944318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3688" y="246063"/>
            <a:ext cx="8462962" cy="122000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2560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807412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497397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Tile and Object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73" y="1508125"/>
            <a:ext cx="8462962" cy="4799012"/>
          </a:xfrm>
        </p:spPr>
        <p:txBody>
          <a:bodyPr/>
          <a:lstStyle>
            <a:lvl1pPr marL="0" indent="0" algn="l">
              <a:buNone/>
              <a:defRPr/>
            </a:lvl1pPr>
            <a:lvl2pPr marL="339725" indent="9525" algn="l">
              <a:buNone/>
              <a:defRPr/>
            </a:lvl2pPr>
            <a:lvl3pPr marL="796925" indent="9525" algn="l">
              <a:buNone/>
              <a:defRPr/>
            </a:lvl3pPr>
            <a:lvl4pPr marL="1149350" indent="-6350"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9475805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52413"/>
            <a:ext cx="8666692" cy="645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white">
          <a:xfrm>
            <a:off x="285750" y="1041401"/>
            <a:ext cx="8462963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69479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246063"/>
            <a:ext cx="8462962" cy="12200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91012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688" y="1508125"/>
            <a:ext cx="2850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688" y="2254926"/>
            <a:ext cx="2850776" cy="3951288"/>
          </a:xfrm>
        </p:spPr>
        <p:txBody>
          <a:bodyPr/>
          <a:lstStyle>
            <a:lvl1pPr>
              <a:defRPr sz="2400"/>
            </a:lvl1pPr>
            <a:lvl2pPr>
              <a:defRPr sz="2000" b="0"/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702" y="1508125"/>
            <a:ext cx="558914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34871" y="2243202"/>
            <a:ext cx="5567082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3688" y="246062"/>
            <a:ext cx="8462962" cy="1262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06621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38544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688" y="919286"/>
            <a:ext cx="8153400" cy="1905000"/>
          </a:xfrm>
        </p:spPr>
        <p:txBody>
          <a:bodyPr anchor="b"/>
          <a:lstStyle>
            <a:lvl1pPr algn="l">
              <a:defRPr sz="4800" b="1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88" y="3563471"/>
            <a:ext cx="8148918" cy="2178423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FFFFFF"/>
                </a:solidFill>
                <a:latin typeface="Franklin Gothic Medium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 userDrawn="1"/>
        </p:nvSpPr>
        <p:spPr bwMode="auto">
          <a:xfrm>
            <a:off x="273049" y="6534150"/>
            <a:ext cx="4116917" cy="3539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bIns="0">
            <a:spAutoFit/>
          </a:bodyPr>
          <a:lstStyle>
            <a:lvl1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Copyright © 2014 Optymyze Pte. Ltd.  All Rights Reserved. Confidential Information.</a:t>
            </a:r>
          </a:p>
          <a:p>
            <a:pPr algn="l">
              <a:spcBef>
                <a:spcPct val="50000"/>
              </a:spcBef>
              <a:defRPr/>
            </a:pPr>
            <a:endParaRPr lang="en-US" sz="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" name="Picture 9" descr="Optymyze_Logo2_revsm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05" y="6361578"/>
            <a:ext cx="1623351" cy="41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5904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688" y="919286"/>
            <a:ext cx="8153400" cy="1905000"/>
          </a:xfrm>
        </p:spPr>
        <p:txBody>
          <a:bodyPr anchor="b"/>
          <a:lstStyle>
            <a:lvl1pPr algn="l">
              <a:defRPr sz="4800" b="1">
                <a:solidFill>
                  <a:srgbClr val="0078C1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688" y="3563471"/>
            <a:ext cx="8148918" cy="2178423"/>
          </a:xfrm>
        </p:spPr>
        <p:txBody>
          <a:bodyPr/>
          <a:lstStyle>
            <a:lvl1pPr marL="0" indent="0" algn="l">
              <a:buFontTx/>
              <a:buNone/>
              <a:defRPr>
                <a:latin typeface="Franklin Gothic Medium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6116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Bulle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sz="2400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38544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Optymyze_Logo_white (2)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6337300"/>
            <a:ext cx="178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575" y="252413"/>
            <a:ext cx="8462963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5750" y="1508125"/>
            <a:ext cx="8462963" cy="47990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b="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95000"/>
                </a:schemeClr>
              </a:buClr>
              <a:defRPr b="0">
                <a:solidFill>
                  <a:schemeClr val="bg1">
                    <a:lumMod val="95000"/>
                  </a:schemeClr>
                </a:solidFill>
              </a:defRPr>
            </a:lvl3pPr>
            <a:lvl4pPr>
              <a:buClr>
                <a:schemeClr val="bg1">
                  <a:lumMod val="85000"/>
                </a:schemeClr>
              </a:buClr>
              <a:defRPr b="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Box 4"/>
          <p:cNvSpPr txBox="1">
            <a:spLocks noChangeArrowheads="1"/>
          </p:cNvSpPr>
          <p:nvPr userDrawn="1"/>
        </p:nvSpPr>
        <p:spPr bwMode="auto">
          <a:xfrm>
            <a:off x="273049" y="6534150"/>
            <a:ext cx="4116917" cy="1692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bIns="0">
            <a:spAutoFit/>
          </a:bodyPr>
          <a:lstStyle>
            <a:lvl1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Calibri"/>
                <a:cs typeface="Calibri"/>
              </a:rPr>
              <a:t>Copyright © 2013 Optymyze Pte. Ltd.  All Rights Reserved. Confidential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349838682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4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ts val="3300"/>
              </a:lnSpc>
              <a:defRPr b="0">
                <a:solidFill>
                  <a:schemeClr val="tx1"/>
                </a:solidFill>
              </a:defRPr>
            </a:lvl2pPr>
            <a:lvl3pPr>
              <a:lnSpc>
                <a:spcPts val="2800"/>
              </a:lnSpc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ts val="2000"/>
              </a:lnSpc>
              <a:spcBef>
                <a:spcPts val="600"/>
              </a:spcBef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408542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52413"/>
            <a:ext cx="8666692" cy="645054"/>
          </a:xfrm>
        </p:spPr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white">
          <a:xfrm>
            <a:off x="285750" y="1041401"/>
            <a:ext cx="8462963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88114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le and Object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73" y="1508125"/>
            <a:ext cx="8462962" cy="4799012"/>
          </a:xfrm>
        </p:spPr>
        <p:txBody>
          <a:bodyPr/>
          <a:lstStyle>
            <a:lvl1pPr marL="0" indent="0" algn="l">
              <a:buNone/>
              <a:defRPr/>
            </a:lvl1pPr>
            <a:lvl2pPr marL="339725" indent="9525" algn="l">
              <a:buNone/>
              <a:defRPr/>
            </a:lvl2pPr>
            <a:lvl3pPr marL="796925" indent="9525" algn="l">
              <a:buNone/>
              <a:defRPr/>
            </a:lvl3pPr>
            <a:lvl4pPr marL="1149350" indent="-6350"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21357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246063"/>
            <a:ext cx="8462962" cy="1220008"/>
          </a:xfrm>
        </p:spPr>
        <p:txBody>
          <a:bodyPr/>
          <a:lstStyle>
            <a:lvl1pPr>
              <a:defRPr>
                <a:solidFill>
                  <a:srgbClr val="0078C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26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677081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r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43971" y="6271143"/>
            <a:ext cx="2000029" cy="5868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 descr="Optymyze_LogoR_med_re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07" y="1567414"/>
            <a:ext cx="6789466" cy="16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26967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5357" y="919286"/>
            <a:ext cx="8153400" cy="1905000"/>
          </a:xfrm>
        </p:spPr>
        <p:txBody>
          <a:bodyPr anchor="b"/>
          <a:lstStyle>
            <a:lvl1pPr algn="ctr">
              <a:defRPr sz="4800" b="1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5357" y="3563471"/>
            <a:ext cx="8148918" cy="217842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  <a:latin typeface="Franklin Gothic Medium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4824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tymyze Curve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3168"/>
            <a:ext cx="3858768" cy="2084832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white">
          <a:xfrm>
            <a:off x="285750" y="1508125"/>
            <a:ext cx="84629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82575" y="252413"/>
            <a:ext cx="846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73050" y="6534150"/>
            <a:ext cx="3581400" cy="169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bIns="0">
            <a:spAutoFit/>
          </a:bodyPr>
          <a:lstStyle>
            <a:lvl1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2"/>
                </a:solidFill>
                <a:latin typeface="Calibri"/>
                <a:cs typeface="Calibri"/>
              </a:rPr>
              <a:t>Copyright © 2015 Optymyze Pte. Ltd.  All Rights Reserved. Confidential Information.</a:t>
            </a:r>
          </a:p>
        </p:txBody>
      </p:sp>
      <p:pic>
        <p:nvPicPr>
          <p:cNvPr id="8" name="Picture 7" descr="Optymyze_LogoR_s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36" y="6369572"/>
            <a:ext cx="1371600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2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p:transition>
    <p:wipe dir="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dirty="0">
          <a:solidFill>
            <a:srgbClr val="0078C1"/>
          </a:solidFill>
          <a:latin typeface="Arial Black"/>
          <a:ea typeface="ＭＳ Ｐゴシック" pitchFamily="92" charset="-128"/>
          <a:cs typeface="Arial Black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Black" pitchFamily="34" charset="0"/>
          <a:ea typeface="ＭＳ Ｐゴシック" pitchFamily="92" charset="-128"/>
          <a:cs typeface="Arial Black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Black" pitchFamily="34" charset="0"/>
          <a:ea typeface="ＭＳ Ｐゴシック" pitchFamily="92" charset="-128"/>
          <a:cs typeface="Arial Black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Black" pitchFamily="34" charset="0"/>
          <a:ea typeface="ＭＳ Ｐゴシック" pitchFamily="92" charset="-128"/>
          <a:cs typeface="Arial Black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Black" pitchFamily="34" charset="0"/>
          <a:ea typeface="ＭＳ Ｐゴシック" pitchFamily="92" charset="-128"/>
          <a:cs typeface="Arial Black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DD7AC"/>
          </a:solidFill>
          <a:latin typeface="Arial Blac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DD7AC"/>
          </a:solidFill>
          <a:latin typeface="Arial Blac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DD7AC"/>
          </a:solidFill>
          <a:latin typeface="Arial Blac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DD7AC"/>
          </a:solidFill>
          <a:latin typeface="Arial Black" pitchFamily="34" charset="0"/>
        </a:defRPr>
      </a:lvl9pPr>
    </p:titleStyle>
    <p:bodyStyle>
      <a:lvl1pPr marL="339725" indent="-339725" algn="l" rtl="0" eaLnBrk="1" fontAlgn="base" hangingPunct="1">
        <a:lnSpc>
          <a:spcPct val="110000"/>
        </a:lnSpc>
        <a:spcBef>
          <a:spcPts val="1000"/>
        </a:spcBef>
        <a:spcAft>
          <a:spcPct val="0"/>
        </a:spcAft>
        <a:buClr>
          <a:srgbClr val="0078C1"/>
        </a:buClr>
        <a:buChar char="•"/>
        <a:defRPr sz="3600" b="1">
          <a:solidFill>
            <a:schemeClr val="tx1"/>
          </a:solidFill>
          <a:latin typeface="Arial"/>
          <a:ea typeface="ＭＳ Ｐゴシック" pitchFamily="92" charset="-128"/>
          <a:cs typeface="Arial"/>
        </a:defRPr>
      </a:lvl1pPr>
      <a:lvl2pPr marL="685800" indent="-33655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rgbClr val="0078C1"/>
        </a:buClr>
        <a:buChar char="–"/>
        <a:defRPr sz="3200" b="1">
          <a:solidFill>
            <a:schemeClr val="tx1"/>
          </a:solidFill>
          <a:latin typeface="Arial"/>
          <a:ea typeface="ＭＳ Ｐゴシック" pitchFamily="92" charset="-128"/>
          <a:cs typeface="Arial"/>
        </a:defRPr>
      </a:lvl2pPr>
      <a:lvl3pPr marL="1035050" indent="-228600" algn="l" rtl="0" eaLnBrk="1" fontAlgn="base" hangingPunct="1">
        <a:lnSpc>
          <a:spcPct val="110000"/>
        </a:lnSpc>
        <a:spcBef>
          <a:spcPts val="700"/>
        </a:spcBef>
        <a:spcAft>
          <a:spcPct val="0"/>
        </a:spcAft>
        <a:buClr>
          <a:srgbClr val="0078C1"/>
        </a:buClr>
        <a:buChar char="•"/>
        <a:defRPr sz="2800" b="1">
          <a:solidFill>
            <a:schemeClr val="tx1"/>
          </a:solidFill>
          <a:latin typeface="Arial"/>
          <a:ea typeface="ＭＳ Ｐゴシック" pitchFamily="92" charset="-128"/>
          <a:cs typeface="Arial"/>
        </a:defRPr>
      </a:lvl3pPr>
      <a:lvl4pPr marL="1425575" indent="-282575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rgbClr val="0078C1"/>
        </a:buClr>
        <a:buChar char="–"/>
        <a:defRPr sz="2200" b="1">
          <a:solidFill>
            <a:schemeClr val="tx1"/>
          </a:solidFill>
          <a:latin typeface="Arial"/>
          <a:ea typeface="ＭＳ Ｐゴシック" pitchFamily="92" charset="-128"/>
          <a:cs typeface="Arial"/>
        </a:defRPr>
      </a:lvl4pPr>
      <a:lvl5pPr marL="1720850" indent="-228600" algn="l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Clr>
          <a:srgbClr val="0078C1"/>
        </a:buClr>
        <a:buChar char="»"/>
        <a:defRPr sz="2000" b="1">
          <a:solidFill>
            <a:schemeClr val="tx1"/>
          </a:solidFill>
          <a:latin typeface="Arial"/>
          <a:ea typeface="ＭＳ Ｐゴシック" pitchFamily="92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7AC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7AC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7AC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7AC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38544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white">
          <a:xfrm>
            <a:off x="285750" y="1508125"/>
            <a:ext cx="84629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282575" y="252413"/>
            <a:ext cx="846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120650" y="2336800"/>
            <a:ext cx="18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3" name="Picture 2" descr="Optymyze_LogoR_sm.rev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35" y="6380913"/>
            <a:ext cx="1371600" cy="347472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20650" y="2336800"/>
            <a:ext cx="18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73050" y="6534150"/>
            <a:ext cx="3581400" cy="169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bIns="0">
            <a:spAutoFit/>
          </a:bodyPr>
          <a:lstStyle>
            <a:lvl1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2pPr>
            <a:lvl3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3pPr>
            <a:lvl4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4pPr>
            <a:lvl5pPr eaLnBrk="0" hangingPunct="0"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DDD7AC"/>
                </a:solidFill>
                <a:latin typeface="Arial Black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>
                <a:solidFill>
                  <a:schemeClr val="bg2"/>
                </a:solidFill>
                <a:latin typeface="Calibri"/>
                <a:cs typeface="Calibri"/>
              </a:rPr>
              <a:t>Copyright © 2015 Optymyze Pte. Ltd.  All Rights Reserved. Confidential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5339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6" r:id="rId7"/>
    <p:sldLayoutId id="2147483838" r:id="rId8"/>
    <p:sldLayoutId id="2147483808" r:id="rId9"/>
    <p:sldLayoutId id="2147483810" r:id="rId10"/>
    <p:sldLayoutId id="2147483812" r:id="rId11"/>
    <p:sldLayoutId id="2147483815" r:id="rId12"/>
    <p:sldLayoutId id="2147483816" r:id="rId13"/>
  </p:sldLayoutIdLst>
  <p:transition>
    <p:wipe dir="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dirty="0">
          <a:solidFill>
            <a:schemeClr val="bg1"/>
          </a:solidFill>
          <a:latin typeface="Arial Black"/>
          <a:ea typeface="ＭＳ Ｐゴシック" pitchFamily="92" charset="-128"/>
          <a:cs typeface="Arial Black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Black" pitchFamily="34" charset="0"/>
          <a:ea typeface="ＭＳ Ｐゴシック" pitchFamily="92" charset="-128"/>
          <a:cs typeface="Arial Black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Black" pitchFamily="34" charset="0"/>
          <a:ea typeface="ＭＳ Ｐゴシック" pitchFamily="92" charset="-128"/>
          <a:cs typeface="Arial Black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Black" pitchFamily="34" charset="0"/>
          <a:ea typeface="ＭＳ Ｐゴシック" pitchFamily="92" charset="-128"/>
          <a:cs typeface="Arial Black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Black" pitchFamily="34" charset="0"/>
          <a:ea typeface="ＭＳ Ｐゴシック" pitchFamily="92" charset="-128"/>
          <a:cs typeface="Arial Black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DD7AC"/>
          </a:solidFill>
          <a:latin typeface="Arial Blac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DD7AC"/>
          </a:solidFill>
          <a:latin typeface="Arial Blac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DD7AC"/>
          </a:solidFill>
          <a:latin typeface="Arial Blac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DDD7AC"/>
          </a:solidFill>
          <a:latin typeface="Arial Black" pitchFamily="34" charset="0"/>
        </a:defRPr>
      </a:lvl9pPr>
    </p:titleStyle>
    <p:bodyStyle>
      <a:lvl1pPr marL="339725" indent="-339725" algn="l" rtl="0" eaLnBrk="1" fontAlgn="base" hangingPunct="1">
        <a:lnSpc>
          <a:spcPct val="110000"/>
        </a:lnSpc>
        <a:spcBef>
          <a:spcPts val="1000"/>
        </a:spcBef>
        <a:spcAft>
          <a:spcPct val="0"/>
        </a:spcAft>
        <a:buClr>
          <a:schemeClr val="bg1"/>
        </a:buClr>
        <a:buChar char="•"/>
        <a:defRPr sz="3600" b="1">
          <a:solidFill>
            <a:srgbClr val="FFFFFF"/>
          </a:solidFill>
          <a:latin typeface="Arial"/>
          <a:ea typeface="ＭＳ Ｐゴシック" pitchFamily="92" charset="-128"/>
          <a:cs typeface="Arial"/>
        </a:defRPr>
      </a:lvl1pPr>
      <a:lvl2pPr marL="685800" indent="-33655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bg1"/>
        </a:buClr>
        <a:buChar char="–"/>
        <a:defRPr sz="3200" b="1">
          <a:solidFill>
            <a:srgbClr val="FFFFFF"/>
          </a:solidFill>
          <a:latin typeface="Arial"/>
          <a:ea typeface="ＭＳ Ｐゴシック" pitchFamily="92" charset="-128"/>
          <a:cs typeface="Arial"/>
        </a:defRPr>
      </a:lvl2pPr>
      <a:lvl3pPr marL="1035050" indent="-228600" algn="l" rtl="0" eaLnBrk="1" fontAlgn="base" hangingPunct="1">
        <a:lnSpc>
          <a:spcPct val="110000"/>
        </a:lnSpc>
        <a:spcBef>
          <a:spcPts val="700"/>
        </a:spcBef>
        <a:spcAft>
          <a:spcPct val="0"/>
        </a:spcAft>
        <a:buClr>
          <a:schemeClr val="bg1"/>
        </a:buClr>
        <a:buChar char="•"/>
        <a:defRPr sz="2800" b="1">
          <a:solidFill>
            <a:srgbClr val="FFFFFF"/>
          </a:solidFill>
          <a:latin typeface="Arial"/>
          <a:ea typeface="ＭＳ Ｐゴシック" pitchFamily="92" charset="-128"/>
          <a:cs typeface="Arial"/>
        </a:defRPr>
      </a:lvl3pPr>
      <a:lvl4pPr marL="1425575" indent="-282575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chemeClr val="bg1"/>
        </a:buClr>
        <a:buChar char="–"/>
        <a:defRPr sz="2200" b="1">
          <a:solidFill>
            <a:srgbClr val="FFFFFF"/>
          </a:solidFill>
          <a:latin typeface="Arial"/>
          <a:ea typeface="ＭＳ Ｐゴシック" pitchFamily="92" charset="-128"/>
          <a:cs typeface="Arial"/>
        </a:defRPr>
      </a:lvl4pPr>
      <a:lvl5pPr marL="1720850" indent="-228600" algn="l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Clr>
          <a:schemeClr val="bg1"/>
        </a:buClr>
        <a:buChar char="»"/>
        <a:defRPr sz="2000" b="1">
          <a:solidFill>
            <a:srgbClr val="FFFFFF"/>
          </a:solidFill>
          <a:latin typeface="Arial"/>
          <a:ea typeface="ＭＳ Ｐゴシック" pitchFamily="92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7AC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7AC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7AC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7AC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63" y="980119"/>
            <a:ext cx="6260048" cy="2065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90" y="2932813"/>
            <a:ext cx="7805394" cy="25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97245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688" y="246063"/>
            <a:ext cx="8462962" cy="566737"/>
          </a:xfrm>
        </p:spPr>
        <p:txBody>
          <a:bodyPr/>
          <a:lstStyle/>
          <a:p>
            <a:r>
              <a:rPr lang="en-US" sz="3200" dirty="0"/>
              <a:t>What is </a:t>
            </a:r>
            <a:r>
              <a:rPr lang="en-US" sz="3200" dirty="0" err="1"/>
              <a:t>MemSQL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5783" y="1228569"/>
            <a:ext cx="39071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distributed, relational database HTAP capable: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Distributed scale-out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No buffer pool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Lock-free data structures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Code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Written in C++.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Developed by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MemSQL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Inc. based in San Francisco.</a:t>
            </a:r>
          </a:p>
          <a:p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First public release on April 2013, now it has reached version 5.8.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271" y="1382458"/>
            <a:ext cx="3844489" cy="3864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0382" y="1074681"/>
            <a:ext cx="4666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Magic Quadrant for Data Management Solutions for Analytics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282758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688" y="246063"/>
            <a:ext cx="8462962" cy="566737"/>
          </a:xfrm>
        </p:spPr>
        <p:txBody>
          <a:bodyPr/>
          <a:lstStyle/>
          <a:p>
            <a:r>
              <a:rPr lang="en-US" sz="3200" dirty="0"/>
              <a:t>Scalable, two-tiered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059" y="3593684"/>
            <a:ext cx="80222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Aggregator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nodes – receive SQL queries, break them up across leaf nodes and aggregate results back to the client.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Leaf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nodes - store data and process queries from the aggregator.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There is a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master aggregator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through which DDLs get executed.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All communication over network is done through SQL syntax.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Supports high availability through availability groups.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5" y="955004"/>
            <a:ext cx="6928701" cy="263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53821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688" y="246063"/>
            <a:ext cx="8462962" cy="566737"/>
          </a:xfrm>
        </p:spPr>
        <p:txBody>
          <a:bodyPr/>
          <a:lstStyle/>
          <a:p>
            <a:r>
              <a:rPr lang="en-US" sz="3200" dirty="0"/>
              <a:t>How data gets spread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063" y="1124664"/>
            <a:ext cx="8022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Tables are either replicated or partitioned.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Uses hash partitioning for uniform distribution across leaf nodes.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Cluster can be dynamically scaled - it rebalances existing partitions only.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261" y="3248322"/>
            <a:ext cx="3913013" cy="2608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062" y="3553266"/>
            <a:ext cx="391653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Supports joins between partitioned tables: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It can redistribute data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It can use collocated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Replicated data is also distributed to aggregators.</a:t>
            </a:r>
          </a:p>
        </p:txBody>
      </p:sp>
    </p:spTree>
    <p:extLst>
      <p:ext uri="{BB962C8B-B14F-4D97-AF65-F5344CB8AC3E}">
        <p14:creationId xmlns:p14="http://schemas.microsoft.com/office/powerpoint/2010/main" val="4076515457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688" y="246063"/>
            <a:ext cx="8462962" cy="566737"/>
          </a:xfrm>
        </p:spPr>
        <p:txBody>
          <a:bodyPr/>
          <a:lstStyle/>
          <a:p>
            <a:r>
              <a:rPr lang="en-US" sz="3200" dirty="0"/>
              <a:t>In-Memory and On-Disk Storage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061" y="930230"/>
            <a:ext cx="84225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In-memory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Implemented through lock-free hash tables and skip lists.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Best suited for fast random access - transactional workloads.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Durability is achieved with a write-ahead log and snapshots (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transaction_buffer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setting).</a:t>
            </a:r>
          </a:p>
          <a:p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On-disk column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Compressed and kept on disk only – large volume, real time analytics.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They are fronted by an in-memory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rowstore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-like structure (skip lists) for fast ingest capabilities.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94" y="2703708"/>
            <a:ext cx="6224549" cy="196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5375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688" y="246063"/>
            <a:ext cx="8462962" cy="566737"/>
          </a:xfrm>
        </p:spPr>
        <p:txBody>
          <a:bodyPr/>
          <a:lstStyle/>
          <a:p>
            <a:r>
              <a:rPr lang="en-US" sz="3200" dirty="0"/>
              <a:t>Connect and interact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063" y="1030395"/>
            <a:ext cx="80222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Is wire-compatible with MySQL - uses same clients and drivers, as well as standard ODBC and JDBC connectors.</a:t>
            </a:r>
          </a:p>
          <a:p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Supports a subset of the MySQL syntax, plus extensions for Geospatial, JSON.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Does not have a procedural language.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It supports MVCC and fast, distributed "READ-COMMITTED" transactions; not suitable for "SERIALIZABLE" transactions.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SQL queries are striped of their parameters and compiled into machine code - overhead for first time execution.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Integration with Apache Spark and Kafka – streaming pipelines.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644809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688" y="246063"/>
            <a:ext cx="8462962" cy="566737"/>
          </a:xfrm>
        </p:spPr>
        <p:txBody>
          <a:bodyPr/>
          <a:lstStyle/>
          <a:p>
            <a:r>
              <a:rPr lang="en-US" sz="3200" dirty="0"/>
              <a:t>Administration and monitoring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063" y="1030395"/>
            <a:ext cx="8022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Runs on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linux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MemSQL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Ops provides a simple command line and web interface for installation and cluster deployment.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Can be deployed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on-premise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AWS and Microsoft Azure.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71" y="3475603"/>
            <a:ext cx="4046897" cy="2259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833" y="3475602"/>
            <a:ext cx="3986817" cy="22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93465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688" y="246063"/>
            <a:ext cx="8462962" cy="566737"/>
          </a:xfrm>
        </p:spPr>
        <p:txBody>
          <a:bodyPr/>
          <a:lstStyle/>
          <a:p>
            <a:r>
              <a:rPr lang="en-US" sz="3200" dirty="0"/>
              <a:t>Editions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063" y="926700"/>
            <a:ext cx="80222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+mn-lt"/>
              </a:rPr>
              <a:t>MemSQL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Community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is free without limitations on capacity, cluster size, or time. All SQL features for development are included.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+mn-lt"/>
              </a:rPr>
              <a:t>MemSQL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Enterprise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is licensed by subscription based on memory capacity. Adds production features like: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24x7 support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High Availability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Cluster Replication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Backups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Plans for a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MemSQL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Cloud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offering.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Managed backups, updates and upgrades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24x7 monitoring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Hourly or annual subscription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9938578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SynygyPresentationTemplate">
  <a:themeElements>
    <a:clrScheme name="Presentation 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 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_20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_20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_20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_20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_20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_20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tymyze PPT Template 2015">
  <a:themeElements>
    <a:clrScheme name="Presentation 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 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_20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Template_20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_20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_20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_20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Template_20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Optymyze PPT Template 2015b</Template>
  <TotalTime>1953</TotalTime>
  <Words>459</Words>
  <Application>Microsoft Office PowerPoint</Application>
  <PresentationFormat>On-screen Show (4:3)</PresentationFormat>
  <Paragraphs>91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MS PGothic</vt:lpstr>
      <vt:lpstr>Arial</vt:lpstr>
      <vt:lpstr>Arial Black</vt:lpstr>
      <vt:lpstr>Calibri</vt:lpstr>
      <vt:lpstr>Courier New</vt:lpstr>
      <vt:lpstr>Franklin Gothic Medium</vt:lpstr>
      <vt:lpstr>Times New Roman</vt:lpstr>
      <vt:lpstr>Wingdings</vt:lpstr>
      <vt:lpstr>SynygyPresentationTemplate</vt:lpstr>
      <vt:lpstr>Optymyze PPT Template 2015</vt:lpstr>
      <vt:lpstr>PowerPoint Presentation</vt:lpstr>
      <vt:lpstr>What is MemSQL </vt:lpstr>
      <vt:lpstr>Scalable, two-tiered architecture </vt:lpstr>
      <vt:lpstr>How data gets spread </vt:lpstr>
      <vt:lpstr>In-Memory and On-Disk Storage </vt:lpstr>
      <vt:lpstr>Connect and interact</vt:lpstr>
      <vt:lpstr>Administration and monitoring</vt:lpstr>
      <vt:lpstr>Editions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Rosu-Savinoiu, Doina</dc:creator>
  <cp:lastModifiedBy>Dumitriu, Cosmin</cp:lastModifiedBy>
  <cp:revision>70</cp:revision>
  <cp:lastPrinted>2013-09-30T05:40:11Z</cp:lastPrinted>
  <dcterms:created xsi:type="dcterms:W3CDTF">2017-01-11T09:15:53Z</dcterms:created>
  <dcterms:modified xsi:type="dcterms:W3CDTF">2017-05-05T13:25:57Z</dcterms:modified>
</cp:coreProperties>
</file>