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oracle.com/In-Memory/entry/what_is_an_in_memory" TargetMode="External"/><Relationship Id="rId2" Type="http://schemas.openxmlformats.org/officeDocument/2006/relationships/hyperlink" Target="http://www.oracle.com/technetwork/database/in-memory/overview/twp-oracle-database-in-memory-2245633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oracle.com/technetwork/database/in-memory/overview/twp-dbim-usage-2441076.html" TargetMode="External"/><Relationship Id="rId5" Type="http://schemas.openxmlformats.org/officeDocument/2006/relationships/hyperlink" Target="http://www.oracle.com/technetwork/database/bi-datawarehousing/inmemory-aggregation-twp-01282015-2412192.pdf" TargetMode="External"/><Relationship Id="rId4" Type="http://schemas.openxmlformats.org/officeDocument/2006/relationships/hyperlink" Target="https://docs.oracle.com/database/122/INMEM/in-memory-column-store-architecture.htm#INMEM-GUID-BF90E4D7-DA7B-4B2B-A0BB-AE88E0C3975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7293" y="496329"/>
            <a:ext cx="8001000" cy="2971801"/>
          </a:xfrm>
        </p:spPr>
        <p:txBody>
          <a:bodyPr/>
          <a:lstStyle/>
          <a:p>
            <a:r>
              <a:rPr lang="en-US" dirty="0"/>
              <a:t>ORACLE in-MEMORY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325" y="2764636"/>
            <a:ext cx="1298996" cy="70349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Pure Columnar technology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976" y="4998330"/>
            <a:ext cx="4050749" cy="1585739"/>
          </a:xfrm>
          <a:prstGeom prst="rect">
            <a:avLst/>
          </a:prstGeom>
        </p:spPr>
      </p:pic>
      <p:pic>
        <p:nvPicPr>
          <p:cNvPr id="1026" name="Picture 2" descr="Imagini pentru old c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91" y="808619"/>
            <a:ext cx="2860221" cy="126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75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4211" y="5142837"/>
            <a:ext cx="8534400" cy="1507067"/>
          </a:xfrm>
        </p:spPr>
        <p:txBody>
          <a:bodyPr/>
          <a:lstStyle/>
          <a:p>
            <a:r>
              <a:rPr lang="en-US" dirty="0"/>
              <a:t>The necessity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needs </a:t>
            </a:r>
          </a:p>
          <a:p>
            <a:r>
              <a:rPr lang="en-US" dirty="0"/>
              <a:t>Mixed workload</a:t>
            </a:r>
          </a:p>
          <a:p>
            <a:r>
              <a:rPr lang="en-US" dirty="0"/>
              <a:t>HW evolution and memory cost</a:t>
            </a:r>
          </a:p>
          <a:p>
            <a:r>
              <a:rPr lang="en-US" dirty="0"/>
              <a:t>Annoying Competition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94166" y="273909"/>
            <a:ext cx="4934479" cy="361526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100x</a:t>
            </a:r>
            <a:r>
              <a:rPr lang="en-US" b="1" dirty="0"/>
              <a:t> </a:t>
            </a:r>
            <a:r>
              <a:rPr lang="en-US" dirty="0"/>
              <a:t>Faster Queries: Real-Time Analytics</a:t>
            </a:r>
          </a:p>
          <a:p>
            <a:r>
              <a:rPr lang="en-US" b="1" dirty="0">
                <a:solidFill>
                  <a:srgbClr val="FF0000"/>
                </a:solidFill>
              </a:rPr>
              <a:t>2x</a:t>
            </a:r>
            <a:r>
              <a:rPr lang="en-US" b="1" dirty="0"/>
              <a:t> </a:t>
            </a:r>
            <a:r>
              <a:rPr lang="en-US" dirty="0"/>
              <a:t>Faster Queries: OLTP &amp; BATCH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SIMD </a:t>
            </a:r>
            <a:r>
              <a:rPr lang="en-US" dirty="0"/>
              <a:t>(single instruction processing, multiple data )</a:t>
            </a:r>
            <a:r>
              <a:rPr lang="en-US" dirty="0">
                <a:latin typeface="Arial" pitchFamily="34" charset="0"/>
                <a:cs typeface="Arial" pitchFamily="34" charset="0"/>
              </a:rPr>
              <a:t> vector processing and other HW features on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Exadata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/>
              <a:t>Competition – SAP HANA + some technologies presented by my colleagues</a:t>
            </a:r>
          </a:p>
          <a:p>
            <a:endParaRPr lang="en-US" dirty="0"/>
          </a:p>
        </p:txBody>
      </p:sp>
      <p:pic>
        <p:nvPicPr>
          <p:cNvPr id="2050" name="Picture 2" descr="Imagini pentru HW memory DRAM cost evol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193" y="3473836"/>
            <a:ext cx="3419732" cy="2590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Imagini pentru dollars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003" y="3271802"/>
            <a:ext cx="1318921" cy="176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ross 7"/>
          <p:cNvSpPr/>
          <p:nvPr/>
        </p:nvSpPr>
        <p:spPr>
          <a:xfrm>
            <a:off x="2045625" y="2660823"/>
            <a:ext cx="737676" cy="696132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4295" y="3608164"/>
            <a:ext cx="4789167" cy="194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58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9455" y="5064668"/>
            <a:ext cx="8534400" cy="1507067"/>
          </a:xfrm>
        </p:spPr>
        <p:txBody>
          <a:bodyPr/>
          <a:lstStyle/>
          <a:p>
            <a:r>
              <a:rPr lang="en-US" dirty="0"/>
              <a:t>CHARACTERISTICS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9455" y="372762"/>
            <a:ext cx="9893642" cy="5591432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BOTH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row and column formats for same table</a:t>
            </a:r>
          </a:p>
          <a:p>
            <a:r>
              <a:rPr lang="en-US" dirty="0"/>
              <a:t>Pure in-memory format - never causes </a:t>
            </a:r>
            <a:r>
              <a:rPr lang="en-US" b="1" dirty="0"/>
              <a:t>extra</a:t>
            </a:r>
            <a:r>
              <a:rPr lang="en-US" dirty="0"/>
              <a:t> writes to disk.</a:t>
            </a:r>
          </a:p>
          <a:p>
            <a:r>
              <a:rPr lang="en-US" dirty="0"/>
              <a:t>Simultaneously active and transactional consistent</a:t>
            </a:r>
          </a:p>
          <a:p>
            <a:r>
              <a:rPr lang="en-US" dirty="0"/>
              <a:t>Accelerated Mixed </a:t>
            </a:r>
            <a:r>
              <a:rPr lang="en-US" b="1" dirty="0"/>
              <a:t>workload</a:t>
            </a:r>
            <a:r>
              <a:rPr lang="en-US" dirty="0"/>
              <a:t>*</a:t>
            </a:r>
          </a:p>
          <a:p>
            <a:r>
              <a:rPr lang="en-US" dirty="0"/>
              <a:t>No changes in the application </a:t>
            </a:r>
            <a:r>
              <a:rPr lang="en-US" b="1" dirty="0"/>
              <a:t>required</a:t>
            </a:r>
            <a:r>
              <a:rPr lang="en-US" dirty="0"/>
              <a:t>*</a:t>
            </a:r>
          </a:p>
          <a:p>
            <a:r>
              <a:rPr lang="en-US" dirty="0"/>
              <a:t>Different compression levels 2 – 20x</a:t>
            </a:r>
          </a:p>
          <a:p>
            <a:r>
              <a:rPr lang="en-US" dirty="0"/>
              <a:t>Integration with ADO, Optimizer, PX, RM, ADG and RAC</a:t>
            </a:r>
          </a:p>
          <a:p>
            <a:r>
              <a:rPr lang="en-US" dirty="0"/>
              <a:t>Attribute at tablespace, table, partition and column level</a:t>
            </a:r>
          </a:p>
          <a:p>
            <a:r>
              <a:rPr lang="en-US" dirty="0"/>
              <a:t>In-Memory population priority </a:t>
            </a:r>
            <a:r>
              <a:rPr lang="en-US" dirty="0"/>
              <a:t>CRITICAL, HIGH, MEDIUM, LOW and NONE</a:t>
            </a:r>
            <a:endParaRPr lang="en-US" dirty="0"/>
          </a:p>
          <a:p>
            <a:r>
              <a:rPr lang="en-US" dirty="0"/>
              <a:t>In-Memory Fast-Start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36692" y="980303"/>
            <a:ext cx="36493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In-Memory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In-Memory Virtual columns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In-Memory JSON queries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Integration with </a:t>
            </a:r>
            <a:r>
              <a:rPr lang="en-US" dirty="0" err="1"/>
              <a:t>Exadata</a:t>
            </a:r>
            <a:r>
              <a:rPr lang="en-US" dirty="0"/>
              <a:t>      (PCI-E Flash, Resiliency…)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In-Memory Hash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Rectangle: Rounded Corners 8"/>
          <p:cNvSpPr/>
          <p:nvPr/>
        </p:nvSpPr>
        <p:spPr>
          <a:xfrm>
            <a:off x="8600303" y="181232"/>
            <a:ext cx="2479589" cy="5766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SF features</a:t>
            </a:r>
          </a:p>
        </p:txBody>
      </p:sp>
    </p:spTree>
    <p:extLst>
      <p:ext uri="{BB962C8B-B14F-4D97-AF65-F5344CB8AC3E}">
        <p14:creationId xmlns:p14="http://schemas.microsoft.com/office/powerpoint/2010/main" val="559175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536" y="4970629"/>
            <a:ext cx="8534400" cy="1507067"/>
          </a:xfrm>
        </p:spPr>
        <p:txBody>
          <a:bodyPr/>
          <a:lstStyle/>
          <a:p>
            <a:r>
              <a:rPr lang="en-US" dirty="0"/>
              <a:t>Behind the scene – quick look</a:t>
            </a:r>
          </a:p>
        </p:txBody>
      </p:sp>
      <p:pic>
        <p:nvPicPr>
          <p:cNvPr id="3074" name="Picture 2" descr="Description of Figure 2-5 follo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050" y="802249"/>
            <a:ext cx="4731885" cy="399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escription of Figure 2-11 follo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652" y="1430171"/>
            <a:ext cx="254317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escription of Figure 2-7 follow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75" y="1116210"/>
            <a:ext cx="2669059" cy="375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87394" y="263580"/>
            <a:ext cx="9671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From: </a:t>
            </a:r>
            <a:r>
              <a:rPr lang="en-US" dirty="0"/>
              <a:t>Oracle Database In-Memory Guide, 12c Release 2 (12.2) - E71458-07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0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20817" y="236608"/>
            <a:ext cx="8534400" cy="1507067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0817" y="1837038"/>
            <a:ext cx="102968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Oracle Database In-Memory with Database 12c Release 2</a:t>
            </a:r>
            <a:endParaRPr lang="en-US" dirty="0"/>
          </a:p>
          <a:p>
            <a:r>
              <a:rPr lang="en-US" dirty="0">
                <a:hlinkClick r:id="rId3"/>
              </a:rPr>
              <a:t>Oracle Database In-Memory</a:t>
            </a:r>
            <a:endParaRPr lang="en-US" dirty="0"/>
          </a:p>
          <a:p>
            <a:r>
              <a:rPr lang="en-US" dirty="0">
                <a:hlinkClick r:id="rId4"/>
              </a:rPr>
              <a:t>Database In-Memory Guide</a:t>
            </a:r>
            <a:endParaRPr lang="en-US" dirty="0"/>
          </a:p>
          <a:p>
            <a:r>
              <a:rPr lang="en-US" dirty="0">
                <a:hlinkClick r:id="rId5"/>
              </a:rPr>
              <a:t>Oracle Database In-Memory Aggregation Paper</a:t>
            </a:r>
            <a:endParaRPr lang="en-US" dirty="0"/>
          </a:p>
          <a:p>
            <a:r>
              <a:rPr lang="en-US" dirty="0">
                <a:hlinkClick r:id="rId6"/>
              </a:rPr>
              <a:t>When to use Oracle Database In-Memory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4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54" y="1252719"/>
            <a:ext cx="8872287" cy="3418135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46859690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261</TotalTime>
  <Words>206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Slice</vt:lpstr>
      <vt:lpstr>ORACLE in-MEMORY</vt:lpstr>
      <vt:lpstr>The necessity </vt:lpstr>
      <vt:lpstr>CHARACTERISTICS</vt:lpstr>
      <vt:lpstr>Behind the scene – quick look</vt:lpstr>
      <vt:lpstr>References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in-MEMORY</dc:title>
  <dc:creator>Talaba, George</dc:creator>
  <cp:lastModifiedBy>Talaba, George</cp:lastModifiedBy>
  <cp:revision>19</cp:revision>
  <dcterms:created xsi:type="dcterms:W3CDTF">2017-05-03T12:08:58Z</dcterms:created>
  <dcterms:modified xsi:type="dcterms:W3CDTF">2017-05-04T08:05:21Z</dcterms:modified>
</cp:coreProperties>
</file>