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13" r:id="rId3"/>
    <p:sldId id="408" r:id="rId4"/>
    <p:sldId id="412" r:id="rId5"/>
    <p:sldId id="411" r:id="rId6"/>
    <p:sldId id="410" r:id="rId7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C24"/>
    <a:srgbClr val="017BB6"/>
    <a:srgbClr val="E9EDF4"/>
    <a:srgbClr val="D0D8E8"/>
    <a:srgbClr val="1B1C39"/>
    <a:srgbClr val="121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58" autoAdjust="0"/>
  </p:normalViewPr>
  <p:slideViewPr>
    <p:cSldViewPr showGuides="1">
      <p:cViewPr varScale="1">
        <p:scale>
          <a:sx n="95" d="100"/>
          <a:sy n="95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CF272-90C6-4108-97C8-CC02BFBE58DC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E2E48-206F-48E2-BD85-645919441444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6674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Exista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linie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foarte</a:t>
            </a:r>
            <a:r>
              <a:rPr lang="en-US" baseline="0" dirty="0" smtClean="0"/>
              <a:t> blurry </a:t>
            </a:r>
            <a:r>
              <a:rPr lang="en-US" baseline="0" dirty="0" err="1" smtClean="0"/>
              <a:t>intre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relationale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clasice</a:t>
            </a:r>
            <a:r>
              <a:rPr lang="en-US" baseline="0" dirty="0" smtClean="0"/>
              <a:t> care au </a:t>
            </a:r>
            <a:r>
              <a:rPr lang="en-US" baseline="0" dirty="0" err="1" smtClean="0"/>
              <a:t>inceput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adauge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featururi</a:t>
            </a:r>
            <a:r>
              <a:rPr lang="en-US" baseline="0" dirty="0" smtClean="0"/>
              <a:t> in memory </a:t>
            </a:r>
            <a:r>
              <a:rPr lang="en-US" baseline="0" dirty="0" err="1" smtClean="0"/>
              <a:t>pentru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featureri</a:t>
            </a:r>
            <a:r>
              <a:rPr lang="en-US" baseline="0" dirty="0" smtClean="0"/>
              <a:t> integrate in engine-</a:t>
            </a:r>
            <a:r>
              <a:rPr lang="en-US" baseline="0" dirty="0" err="1" smtClean="0"/>
              <a:t>ul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baze</a:t>
            </a:r>
            <a:r>
              <a:rPr lang="en-US" baseline="0" dirty="0" smtClean="0"/>
              <a:t> de date cum </a:t>
            </a:r>
            <a:r>
              <a:rPr lang="en-US" baseline="0" dirty="0" err="1" smtClean="0"/>
              <a:t>ar</a:t>
            </a:r>
            <a:r>
              <a:rPr lang="en-US" baseline="0" dirty="0" smtClean="0"/>
              <a:t> fi Oracle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MS SQL Server de care </a:t>
            </a:r>
            <a:r>
              <a:rPr lang="en-US" baseline="0" dirty="0" err="1" smtClean="0"/>
              <a:t>vom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discutat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astazi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baze</a:t>
            </a:r>
            <a:r>
              <a:rPr lang="en-US" baseline="0" dirty="0" smtClean="0"/>
              <a:t> de date In memory, </a:t>
            </a:r>
            <a:r>
              <a:rPr lang="en-US" baseline="0" dirty="0" err="1" smtClean="0"/>
              <a:t>produse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noi</a:t>
            </a:r>
            <a:r>
              <a:rPr lang="en-US" baseline="0" dirty="0" smtClean="0"/>
              <a:t> care au </a:t>
            </a:r>
            <a:r>
              <a:rPr lang="en-US" baseline="0" dirty="0" err="1" smtClean="0"/>
              <a:t>fost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oncepute</a:t>
            </a:r>
            <a:r>
              <a:rPr lang="en-US" baseline="0" dirty="0" smtClean="0"/>
              <a:t>, ca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arhitectura</a:t>
            </a:r>
            <a:r>
              <a:rPr lang="en-US" baseline="0" dirty="0" smtClean="0"/>
              <a:t>, design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ruleze</a:t>
            </a:r>
            <a:r>
              <a:rPr lang="en-US" baseline="0" dirty="0" smtClean="0"/>
              <a:t> in principal </a:t>
            </a:r>
            <a:r>
              <a:rPr lang="en-US" baseline="0" dirty="0" err="1" smtClean="0"/>
              <a:t>doar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memorie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spre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exemplu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exasol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memSQL</a:t>
            </a:r>
            <a:r>
              <a:rPr lang="en-US" baseline="0" dirty="0" smtClean="0"/>
              <a:t>. Dar </a:t>
            </a:r>
            <a:r>
              <a:rPr lang="en-US" baseline="0" dirty="0" err="1" smtClean="0"/>
              <a:t>spre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simplificarea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discutiei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vom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cateogrii</a:t>
            </a:r>
            <a:r>
              <a:rPr lang="en-US" baseline="0" dirty="0" smtClean="0"/>
              <a:t> in memory database. </a:t>
            </a:r>
            <a:r>
              <a:rPr lang="en-US" baseline="0" dirty="0" err="1" smtClean="0"/>
              <a:t>Ambele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cateogrii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ofera</a:t>
            </a:r>
            <a:r>
              <a:rPr lang="en-US" baseline="0" dirty="0" smtClean="0"/>
              <a:t> support ACID, support </a:t>
            </a:r>
            <a:r>
              <a:rPr lang="en-US" baseline="0" dirty="0" err="1" smtClean="0"/>
              <a:t>puternic</a:t>
            </a:r>
            <a:r>
              <a:rPr lang="en-US" baseline="0" dirty="0" smtClean="0"/>
              <a:t> SQL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Mergand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exista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conceptul</a:t>
            </a:r>
            <a:r>
              <a:rPr lang="en-US" baseline="0" dirty="0" smtClean="0"/>
              <a:t> de In Memory Data grids, care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numite</a:t>
            </a:r>
            <a:r>
              <a:rPr lang="en-US" baseline="0" dirty="0" smtClean="0"/>
              <a:t> In Memory NoSQL databases, in care se </a:t>
            </a:r>
            <a:r>
              <a:rPr lang="en-US" baseline="0" dirty="0" err="1" smtClean="0"/>
              <a:t>renunta</a:t>
            </a:r>
            <a:r>
              <a:rPr lang="en-US" baseline="0" dirty="0" smtClean="0"/>
              <a:t> la o parte din </a:t>
            </a:r>
            <a:r>
              <a:rPr lang="en-US" baseline="0" dirty="0" err="1" smtClean="0"/>
              <a:t>suportul</a:t>
            </a:r>
            <a:r>
              <a:rPr lang="en-US" baseline="0" dirty="0" smtClean="0"/>
              <a:t> ACID </a:t>
            </a:r>
            <a:r>
              <a:rPr lang="en-US" baseline="0" dirty="0" err="1" smtClean="0"/>
              <a:t>pentru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criterri</a:t>
            </a:r>
            <a:r>
              <a:rPr lang="en-US" baseline="0" dirty="0" smtClean="0"/>
              <a:t>, cum </a:t>
            </a:r>
            <a:r>
              <a:rPr lang="en-US" baseline="0" dirty="0" err="1" smtClean="0"/>
              <a:t>ar</a:t>
            </a:r>
            <a:r>
              <a:rPr lang="en-US" baseline="0" dirty="0" smtClean="0"/>
              <a:t> fi </a:t>
            </a:r>
            <a:r>
              <a:rPr lang="en-US" baseline="0" dirty="0" err="1" smtClean="0"/>
              <a:t>performanta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care de </a:t>
            </a:r>
            <a:r>
              <a:rPr lang="en-US" baseline="0" dirty="0" err="1" smtClean="0"/>
              <a:t>obicei</a:t>
            </a:r>
            <a:r>
              <a:rPr lang="en-US" baseline="0" dirty="0" smtClean="0"/>
              <a:t> nu </a:t>
            </a:r>
            <a:r>
              <a:rPr lang="en-US" baseline="0" dirty="0" err="1" smtClean="0"/>
              <a:t>suporta</a:t>
            </a:r>
            <a:r>
              <a:rPr lang="en-US" baseline="0" dirty="0" smtClean="0"/>
              <a:t> SQL to the full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Ca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adaugam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multa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OLTP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OLAP</a:t>
            </a:r>
          </a:p>
          <a:p>
            <a:r>
              <a:rPr lang="en-US" baseline="0" dirty="0" smtClean="0"/>
              <a:t>HTAP – </a:t>
            </a:r>
          </a:p>
          <a:p>
            <a:r>
              <a:rPr lang="en-US" baseline="0" dirty="0" smtClean="0"/>
              <a:t>In memory – either single or distributed with special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2E48-206F-48E2-BD85-645919441444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720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Data se </a:t>
            </a:r>
            <a:r>
              <a:rPr lang="en-US" dirty="0" err="1" smtClean="0"/>
              <a:t>refera</a:t>
            </a:r>
            <a:r>
              <a:rPr lang="en-US" dirty="0" smtClean="0"/>
              <a:t> la  </a:t>
            </a:r>
            <a:r>
              <a:rPr lang="en-US" dirty="0" err="1" smtClean="0"/>
              <a:t>volum</a:t>
            </a:r>
            <a:r>
              <a:rPr lang="en-US" dirty="0" smtClean="0"/>
              <a:t>, </a:t>
            </a:r>
            <a:r>
              <a:rPr lang="en-US" dirty="0" err="1" smtClean="0"/>
              <a:t>viteza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varietate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procesarea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ridica</a:t>
            </a:r>
            <a:r>
              <a:rPr lang="en-US" baseline="0" dirty="0" smtClean="0"/>
              <a:t> problem </a:t>
            </a:r>
            <a:r>
              <a:rPr lang="en-US" baseline="0" dirty="0" err="1" smtClean="0"/>
              <a:t>serioase</a:t>
            </a:r>
            <a:r>
              <a:rPr lang="en-US" baseline="0" dirty="0" smtClean="0"/>
              <a:t> care </a:t>
            </a:r>
            <a:r>
              <a:rPr lang="en-US" baseline="0" dirty="0" err="1" smtClean="0"/>
              <a:t>presupun</a:t>
            </a:r>
            <a:r>
              <a:rPr lang="en-US" baseline="0" dirty="0" smtClean="0"/>
              <a:t> existent </a:t>
            </a:r>
            <a:r>
              <a:rPr lang="en-US" baseline="0" dirty="0" err="1" smtClean="0"/>
              <a:t>sistemelor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distribuite</a:t>
            </a:r>
            <a:endParaRPr lang="en-US" baseline="0" dirty="0" smtClean="0"/>
          </a:p>
          <a:p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distribuite</a:t>
            </a:r>
            <a:r>
              <a:rPr lang="en-US" baseline="0" dirty="0" smtClean="0"/>
              <a:t> – se </a:t>
            </a:r>
            <a:r>
              <a:rPr lang="en-US" baseline="0" dirty="0" err="1" smtClean="0"/>
              <a:t>refera</a:t>
            </a:r>
            <a:r>
              <a:rPr lang="en-US" baseline="0" dirty="0" smtClean="0"/>
              <a:t> fie ca storage, fie ca </a:t>
            </a:r>
            <a:r>
              <a:rPr lang="en-US" baseline="0" dirty="0" err="1" smtClean="0"/>
              <a:t>procesare</a:t>
            </a:r>
            <a:r>
              <a:rPr lang="en-US" baseline="0" dirty="0" smtClean="0"/>
              <a:t>, fie </a:t>
            </a:r>
            <a:r>
              <a:rPr lang="en-US" baseline="0" dirty="0" err="1" smtClean="0"/>
              <a:t>prin</a:t>
            </a:r>
            <a:r>
              <a:rPr lang="en-US" baseline="0" dirty="0" smtClean="0"/>
              <a:t> HDFS fie </a:t>
            </a:r>
            <a:r>
              <a:rPr lang="en-US" baseline="0" dirty="0" err="1" smtClean="0"/>
              <a:t>prin</a:t>
            </a:r>
            <a:r>
              <a:rPr lang="en-US" baseline="0" dirty="0" smtClean="0"/>
              <a:t> Map Reduce. Dar Oracle RAC e </a:t>
            </a:r>
            <a:r>
              <a:rPr lang="en-US" baseline="0" dirty="0" err="1" smtClean="0"/>
              <a:t>doar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procesare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ca </a:t>
            </a:r>
            <a:r>
              <a:rPr lang="en-US" baseline="0" dirty="0" err="1" smtClean="0"/>
              <a:t>foloseste</a:t>
            </a:r>
            <a:r>
              <a:rPr lang="en-US" baseline="0" dirty="0" smtClean="0"/>
              <a:t> un SAN. </a:t>
            </a:r>
            <a:r>
              <a:rPr lang="en-US" baseline="0" dirty="0" err="1" smtClean="0"/>
              <a:t>Probleme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distribuire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transcatii</a:t>
            </a:r>
            <a:r>
              <a:rPr lang="en-US" baseline="0" dirty="0" smtClean="0"/>
              <a:t>, 2 phase, CAP </a:t>
            </a:r>
            <a:r>
              <a:rPr lang="en-US" baseline="0" dirty="0" err="1" smtClean="0"/>
              <a:t>teorema</a:t>
            </a:r>
            <a:r>
              <a:rPr lang="en-US" baseline="0" dirty="0" smtClean="0"/>
              <a:t>, availability through replication</a:t>
            </a:r>
          </a:p>
          <a:p>
            <a:r>
              <a:rPr lang="en-US" baseline="0" dirty="0" smtClean="0"/>
              <a:t>OLTP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OLAP</a:t>
            </a:r>
          </a:p>
          <a:p>
            <a:r>
              <a:rPr lang="en-US" baseline="0" dirty="0" smtClean="0"/>
              <a:t>HTAP – </a:t>
            </a:r>
          </a:p>
          <a:p>
            <a:r>
              <a:rPr lang="en-US" baseline="0" dirty="0" smtClean="0"/>
              <a:t>In memory – either single or distributed with special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2E48-206F-48E2-BD85-645919441444}" type="slidenum">
              <a:rPr lang="ro-RO" smtClean="0"/>
              <a:pPr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861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Exista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linie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foarte</a:t>
            </a:r>
            <a:r>
              <a:rPr lang="en-US" baseline="0" dirty="0" smtClean="0"/>
              <a:t> blurry </a:t>
            </a:r>
            <a:r>
              <a:rPr lang="en-US" baseline="0" dirty="0" err="1" smtClean="0"/>
              <a:t>intre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relationale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clasice</a:t>
            </a:r>
            <a:r>
              <a:rPr lang="en-US" baseline="0" dirty="0" smtClean="0"/>
              <a:t> care au </a:t>
            </a:r>
            <a:r>
              <a:rPr lang="en-US" baseline="0" dirty="0" err="1" smtClean="0"/>
              <a:t>inceput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adauge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featururi</a:t>
            </a:r>
            <a:r>
              <a:rPr lang="en-US" baseline="0" dirty="0" smtClean="0"/>
              <a:t> in memory </a:t>
            </a:r>
            <a:r>
              <a:rPr lang="en-US" baseline="0" dirty="0" err="1" smtClean="0"/>
              <a:t>pentru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produsele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featureri</a:t>
            </a:r>
            <a:r>
              <a:rPr lang="en-US" baseline="0" dirty="0" smtClean="0"/>
              <a:t> integrate in engine-</a:t>
            </a:r>
            <a:r>
              <a:rPr lang="en-US" baseline="0" dirty="0" err="1" smtClean="0"/>
              <a:t>ul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baze</a:t>
            </a:r>
            <a:r>
              <a:rPr lang="en-US" baseline="0" dirty="0" smtClean="0"/>
              <a:t> de date cum </a:t>
            </a:r>
            <a:r>
              <a:rPr lang="en-US" baseline="0" dirty="0" err="1" smtClean="0"/>
              <a:t>ar</a:t>
            </a:r>
            <a:r>
              <a:rPr lang="en-US" baseline="0" dirty="0" smtClean="0"/>
              <a:t> fi Oracle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MS SQL Server de care </a:t>
            </a:r>
            <a:r>
              <a:rPr lang="en-US" baseline="0" dirty="0" err="1" smtClean="0"/>
              <a:t>vom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discutat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astazi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baze</a:t>
            </a:r>
            <a:r>
              <a:rPr lang="en-US" baseline="0" dirty="0" smtClean="0"/>
              <a:t> de date In memory, </a:t>
            </a:r>
            <a:r>
              <a:rPr lang="en-US" baseline="0" dirty="0" err="1" smtClean="0"/>
              <a:t>produse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noi</a:t>
            </a:r>
            <a:r>
              <a:rPr lang="en-US" baseline="0" dirty="0" smtClean="0"/>
              <a:t> care au </a:t>
            </a:r>
            <a:r>
              <a:rPr lang="en-US" baseline="0" dirty="0" err="1" smtClean="0"/>
              <a:t>fost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oncepute</a:t>
            </a:r>
            <a:r>
              <a:rPr lang="en-US" baseline="0" dirty="0" smtClean="0"/>
              <a:t>, ca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arhitectura</a:t>
            </a:r>
            <a:r>
              <a:rPr lang="en-US" baseline="0" dirty="0" smtClean="0"/>
              <a:t>, design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ruleze</a:t>
            </a:r>
            <a:r>
              <a:rPr lang="en-US" baseline="0" dirty="0" smtClean="0"/>
              <a:t> in principal </a:t>
            </a:r>
            <a:r>
              <a:rPr lang="en-US" baseline="0" dirty="0" err="1" smtClean="0"/>
              <a:t>doar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memorie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spre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exemplu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exasol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memSQL</a:t>
            </a:r>
            <a:r>
              <a:rPr lang="en-US" baseline="0" dirty="0" smtClean="0"/>
              <a:t>. Dar </a:t>
            </a:r>
            <a:r>
              <a:rPr lang="en-US" baseline="0" dirty="0" err="1" smtClean="0"/>
              <a:t>spre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simplificarea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discutiei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vom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cateogrii</a:t>
            </a:r>
            <a:r>
              <a:rPr lang="en-US" baseline="0" dirty="0" smtClean="0"/>
              <a:t> in memory database. </a:t>
            </a:r>
            <a:r>
              <a:rPr lang="en-US" baseline="0" dirty="0" err="1" smtClean="0"/>
              <a:t>Ambele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cateogrii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ofera</a:t>
            </a:r>
            <a:r>
              <a:rPr lang="en-US" baseline="0" dirty="0" smtClean="0"/>
              <a:t> support ACID, support </a:t>
            </a:r>
            <a:r>
              <a:rPr lang="en-US" baseline="0" dirty="0" err="1" smtClean="0"/>
              <a:t>puternic</a:t>
            </a:r>
            <a:r>
              <a:rPr lang="en-US" baseline="0" dirty="0" smtClean="0"/>
              <a:t> SQL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Mergand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departe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exista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conceptul</a:t>
            </a:r>
            <a:r>
              <a:rPr lang="en-US" baseline="0" dirty="0" smtClean="0"/>
              <a:t> de In Memory Data grids, care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numite</a:t>
            </a:r>
            <a:r>
              <a:rPr lang="en-US" baseline="0" dirty="0" smtClean="0"/>
              <a:t> In Memory NoSQL databases, in care se </a:t>
            </a:r>
            <a:r>
              <a:rPr lang="en-US" baseline="0" dirty="0" err="1" smtClean="0"/>
              <a:t>renunta</a:t>
            </a:r>
            <a:r>
              <a:rPr lang="en-US" baseline="0" dirty="0" smtClean="0"/>
              <a:t> la o parte din </a:t>
            </a:r>
            <a:r>
              <a:rPr lang="en-US" baseline="0" dirty="0" err="1" smtClean="0"/>
              <a:t>suportul</a:t>
            </a:r>
            <a:r>
              <a:rPr lang="en-US" baseline="0" dirty="0" smtClean="0"/>
              <a:t> ACID </a:t>
            </a:r>
            <a:r>
              <a:rPr lang="en-US" baseline="0" dirty="0" err="1" smtClean="0"/>
              <a:t>pentru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criterri</a:t>
            </a:r>
            <a:r>
              <a:rPr lang="en-US" baseline="0" dirty="0" smtClean="0"/>
              <a:t>, cum </a:t>
            </a:r>
            <a:r>
              <a:rPr lang="en-US" baseline="0" dirty="0" err="1" smtClean="0"/>
              <a:t>ar</a:t>
            </a:r>
            <a:r>
              <a:rPr lang="en-US" baseline="0" dirty="0" smtClean="0"/>
              <a:t> fi </a:t>
            </a:r>
            <a:r>
              <a:rPr lang="en-US" baseline="0" dirty="0" err="1" smtClean="0"/>
              <a:t>performanta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care de </a:t>
            </a:r>
            <a:r>
              <a:rPr lang="en-US" baseline="0" dirty="0" err="1" smtClean="0"/>
              <a:t>obicei</a:t>
            </a:r>
            <a:r>
              <a:rPr lang="en-US" baseline="0" dirty="0" smtClean="0"/>
              <a:t> nu </a:t>
            </a:r>
            <a:r>
              <a:rPr lang="en-US" baseline="0" dirty="0" err="1" smtClean="0"/>
              <a:t>suporta</a:t>
            </a:r>
            <a:r>
              <a:rPr lang="en-US" baseline="0" dirty="0" smtClean="0"/>
              <a:t> SQL to the full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Ca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adaugam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multa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OLTP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OLAP</a:t>
            </a:r>
          </a:p>
          <a:p>
            <a:r>
              <a:rPr lang="en-US" baseline="0" dirty="0" smtClean="0"/>
              <a:t>HTAP – </a:t>
            </a:r>
          </a:p>
          <a:p>
            <a:r>
              <a:rPr lang="en-US" baseline="0" dirty="0" smtClean="0"/>
              <a:t>In memory – either single or distributed with special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2E48-206F-48E2-BD85-645919441444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620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Data se </a:t>
            </a:r>
            <a:r>
              <a:rPr lang="en-US" dirty="0" err="1" smtClean="0"/>
              <a:t>refera</a:t>
            </a:r>
            <a:r>
              <a:rPr lang="en-US" dirty="0" smtClean="0"/>
              <a:t> la  </a:t>
            </a:r>
            <a:r>
              <a:rPr lang="en-US" dirty="0" err="1" smtClean="0"/>
              <a:t>volum</a:t>
            </a:r>
            <a:r>
              <a:rPr lang="en-US" dirty="0" smtClean="0"/>
              <a:t>, </a:t>
            </a:r>
            <a:r>
              <a:rPr lang="en-US" dirty="0" err="1" smtClean="0"/>
              <a:t>viteza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varietate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procesarea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ridica</a:t>
            </a:r>
            <a:r>
              <a:rPr lang="en-US" baseline="0" dirty="0" smtClean="0"/>
              <a:t> problem </a:t>
            </a:r>
            <a:r>
              <a:rPr lang="en-US" baseline="0" dirty="0" err="1" smtClean="0"/>
              <a:t>serioase</a:t>
            </a:r>
            <a:r>
              <a:rPr lang="en-US" baseline="0" dirty="0" smtClean="0"/>
              <a:t> care </a:t>
            </a:r>
            <a:r>
              <a:rPr lang="en-US" baseline="0" dirty="0" err="1" smtClean="0"/>
              <a:t>presupun</a:t>
            </a:r>
            <a:r>
              <a:rPr lang="en-US" baseline="0" dirty="0" smtClean="0"/>
              <a:t> existent </a:t>
            </a:r>
            <a:r>
              <a:rPr lang="en-US" baseline="0" dirty="0" err="1" smtClean="0"/>
              <a:t>sistemelor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distribuite</a:t>
            </a:r>
            <a:endParaRPr lang="en-US" baseline="0" dirty="0" smtClean="0"/>
          </a:p>
          <a:p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distribuite</a:t>
            </a:r>
            <a:r>
              <a:rPr lang="en-US" baseline="0" dirty="0" smtClean="0"/>
              <a:t> – se </a:t>
            </a:r>
            <a:r>
              <a:rPr lang="en-US" baseline="0" dirty="0" err="1" smtClean="0"/>
              <a:t>refera</a:t>
            </a:r>
            <a:r>
              <a:rPr lang="en-US" baseline="0" dirty="0" smtClean="0"/>
              <a:t> fie ca storage, fie ca </a:t>
            </a:r>
            <a:r>
              <a:rPr lang="en-US" baseline="0" dirty="0" err="1" smtClean="0"/>
              <a:t>procesare</a:t>
            </a:r>
            <a:r>
              <a:rPr lang="en-US" baseline="0" dirty="0" smtClean="0"/>
              <a:t>, fie </a:t>
            </a:r>
            <a:r>
              <a:rPr lang="en-US" baseline="0" dirty="0" err="1" smtClean="0"/>
              <a:t>prin</a:t>
            </a:r>
            <a:r>
              <a:rPr lang="en-US" baseline="0" dirty="0" smtClean="0"/>
              <a:t> HDFS fie </a:t>
            </a:r>
            <a:r>
              <a:rPr lang="en-US" baseline="0" dirty="0" err="1" smtClean="0"/>
              <a:t>prin</a:t>
            </a:r>
            <a:r>
              <a:rPr lang="en-US" baseline="0" dirty="0" smtClean="0"/>
              <a:t> Map Reduce. Dar Oracle RAC e </a:t>
            </a:r>
            <a:r>
              <a:rPr lang="en-US" baseline="0" dirty="0" err="1" smtClean="0"/>
              <a:t>doar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procesare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ca </a:t>
            </a:r>
            <a:r>
              <a:rPr lang="en-US" baseline="0" dirty="0" err="1" smtClean="0"/>
              <a:t>foloseste</a:t>
            </a:r>
            <a:r>
              <a:rPr lang="en-US" baseline="0" dirty="0" smtClean="0"/>
              <a:t> un SAN. </a:t>
            </a:r>
            <a:r>
              <a:rPr lang="en-US" baseline="0" dirty="0" err="1" smtClean="0"/>
              <a:t>Probleme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distribuire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transcatii</a:t>
            </a:r>
            <a:r>
              <a:rPr lang="en-US" baseline="0" dirty="0" smtClean="0"/>
              <a:t>, 2 phase, CAP </a:t>
            </a:r>
            <a:r>
              <a:rPr lang="en-US" baseline="0" dirty="0" err="1" smtClean="0"/>
              <a:t>teorema</a:t>
            </a:r>
            <a:r>
              <a:rPr lang="en-US" baseline="0" dirty="0" smtClean="0"/>
              <a:t>, availability through replication</a:t>
            </a:r>
          </a:p>
          <a:p>
            <a:r>
              <a:rPr lang="en-US" baseline="0" dirty="0" smtClean="0"/>
              <a:t>OLTP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OLAP</a:t>
            </a:r>
          </a:p>
          <a:p>
            <a:r>
              <a:rPr lang="en-US" baseline="0" dirty="0" smtClean="0"/>
              <a:t>HTAP – </a:t>
            </a:r>
          </a:p>
          <a:p>
            <a:r>
              <a:rPr lang="en-US" baseline="0" dirty="0" smtClean="0"/>
              <a:t>In memory – either single or distributed with special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2E48-206F-48E2-BD85-645919441444}" type="slidenum">
              <a:rPr lang="ro-RO" smtClean="0"/>
              <a:pPr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5860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E2E48-206F-48E2-BD85-645919441444}" type="slidenum">
              <a:rPr lang="ro-RO" smtClean="0"/>
              <a:pPr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525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39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861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982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14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391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571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077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3426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494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647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787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A913-5EAE-48B1-ADC8-7784533E26AA}" type="datetimeFigureOut">
              <a:rPr lang="ro-RO" smtClean="0"/>
              <a:pPr/>
              <a:t>02.05.2017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FDD9-DE87-489E-84B4-2EF5EFEBEBC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1397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06996" y="764704"/>
            <a:ext cx="7330008" cy="2952327"/>
          </a:xfrm>
          <a:solidFill>
            <a:schemeClr val="bg1">
              <a:lumMod val="85000"/>
              <a:alpha val="63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Memory Databases</a:t>
            </a:r>
            <a:endParaRPr lang="en-US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3528392" cy="1008112"/>
          </a:xfrm>
          <a:solidFill>
            <a:schemeClr val="bg1">
              <a:lumMod val="85000"/>
              <a:alpha val="63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l">
              <a:spcBef>
                <a:spcPct val="0"/>
              </a:spcBef>
            </a:pPr>
            <a:endParaRPr lang="ro-RO" sz="4800" b="1" dirty="0" smtClean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5100" b="1" dirty="0" err="1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Ionu</a:t>
            </a:r>
            <a:r>
              <a:rPr lang="ro-RO" sz="5100" b="1" dirty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ţ</a:t>
            </a:r>
            <a:r>
              <a:rPr lang="en-US" sz="5100" b="1" dirty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100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Hrubaru: ionut.hrubaru@gmail.com</a:t>
            </a:r>
            <a:endParaRPr lang="en-US" sz="48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899592" y="4941168"/>
            <a:ext cx="1368152" cy="28803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1400" b="1" dirty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Iaşi, </a:t>
            </a:r>
            <a:r>
              <a:rPr lang="en-US" sz="1400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05</a:t>
            </a:r>
            <a:r>
              <a:rPr lang="ro-RO" sz="1400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en-US" sz="1400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05</a:t>
            </a:r>
            <a:r>
              <a:rPr lang="ro-RO" sz="1400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en-US" sz="1400" b="1" dirty="0" smtClean="0">
                <a:solidFill>
                  <a:srgbClr val="EE4C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2017</a:t>
            </a:r>
            <a:endParaRPr lang="en-US" sz="14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86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514" y="-16136"/>
            <a:ext cx="4584514" cy="780840"/>
          </a:xfrm>
          <a:solidFill>
            <a:schemeClr val="bg1">
              <a:lumMod val="85000"/>
              <a:alpha val="63000"/>
            </a:schemeClr>
          </a:solidFill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endParaRPr lang="ro-RO" sz="24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16136"/>
            <a:ext cx="4577347" cy="78084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052736"/>
            <a:ext cx="8640960" cy="5256584"/>
          </a:xfrm>
          <a:prstGeom prst="rect">
            <a:avLst/>
          </a:prstGeom>
        </p:spPr>
        <p:txBody>
          <a:bodyPr vert="horz" lIns="91440" tIns="4680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SzPct val="130000"/>
              <a:buBlip>
                <a:blip r:embed="rId4"/>
              </a:buBlip>
            </a:pPr>
            <a:r>
              <a:rPr lang="en-US" sz="2800" dirty="0" smtClean="0"/>
              <a:t>An </a:t>
            </a:r>
            <a:r>
              <a:rPr lang="en-US" sz="2800" dirty="0"/>
              <a:t>IMDBMS stores the database "in memory" and accesses all the data directly, without the use of input/output instructions to store and retrieve data from disks. </a:t>
            </a:r>
            <a:endParaRPr lang="en-US" sz="2800" dirty="0" smtClean="0"/>
          </a:p>
          <a:p>
            <a:pPr algn="just">
              <a:buSzPct val="130000"/>
              <a:buBlip>
                <a:blip r:embed="rId4"/>
              </a:buBlip>
            </a:pPr>
            <a:endParaRPr lang="en-US" sz="2800" dirty="0" smtClean="0"/>
          </a:p>
          <a:p>
            <a:pPr algn="just">
              <a:buSzPct val="130000"/>
              <a:buBlip>
                <a:blip r:embed="rId4"/>
              </a:buBlip>
            </a:pPr>
            <a:r>
              <a:rPr lang="en-US" sz="2800" dirty="0"/>
              <a:t>This should not be confused with a caching mechanism, which stores and manages disk blocks in a RAM cache for speed. </a:t>
            </a:r>
            <a:endParaRPr lang="en-US" sz="2800" dirty="0" smtClean="0"/>
          </a:p>
          <a:p>
            <a:pPr algn="just">
              <a:buSzPct val="130000"/>
              <a:buBlip>
                <a:blip r:embed="rId4"/>
              </a:buBlip>
            </a:pPr>
            <a:endParaRPr lang="en-US" sz="2800" dirty="0" smtClean="0"/>
          </a:p>
          <a:p>
            <a:pPr algn="just">
              <a:buSzPct val="130000"/>
              <a:buBlip>
                <a:blip r:embed="rId4"/>
              </a:buBlip>
            </a:pPr>
            <a:r>
              <a:rPr lang="en-US" sz="2800" dirty="0"/>
              <a:t>IMDBMSs are available in either "row-store" or "column-store" models, or a combination of both</a:t>
            </a:r>
          </a:p>
          <a:p>
            <a:pPr>
              <a:buSzPct val="130000"/>
              <a:buBlip>
                <a:blip r:embed="rId4"/>
              </a:buBlip>
            </a:pPr>
            <a:endParaRPr lang="en-US" sz="2800" dirty="0"/>
          </a:p>
          <a:p>
            <a:pPr>
              <a:buSzPct val="130000"/>
              <a:buBlip>
                <a:blip r:embed="rId4"/>
              </a:buBlip>
            </a:pPr>
            <a:endParaRPr lang="en-US" sz="2800" dirty="0"/>
          </a:p>
          <a:p>
            <a:pPr>
              <a:buSzPct val="130000"/>
              <a:buBlip>
                <a:blip r:embed="rId4"/>
              </a:buBlip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521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514" y="-16136"/>
            <a:ext cx="4584514" cy="780840"/>
          </a:xfrm>
          <a:solidFill>
            <a:schemeClr val="bg1">
              <a:lumMod val="85000"/>
              <a:alpha val="63000"/>
            </a:schemeClr>
          </a:solidFill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endParaRPr lang="ro-RO" sz="24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16136"/>
            <a:ext cx="4577347" cy="78084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980728"/>
            <a:ext cx="54102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514" y="-16136"/>
            <a:ext cx="4584514" cy="780840"/>
          </a:xfrm>
          <a:solidFill>
            <a:schemeClr val="bg1">
              <a:lumMod val="85000"/>
              <a:alpha val="63000"/>
            </a:schemeClr>
          </a:solidFill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Landscape</a:t>
            </a:r>
            <a:r>
              <a:rPr lang="en-US" sz="2400" dirty="0"/>
              <a:t/>
            </a:r>
            <a:br>
              <a:rPr lang="en-US" sz="2400" dirty="0"/>
            </a:br>
            <a:endParaRPr lang="ro-RO" sz="24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16136"/>
            <a:ext cx="4577347" cy="78084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214422"/>
            <a:ext cx="8640960" cy="4786346"/>
          </a:xfrm>
          <a:prstGeom prst="rect">
            <a:avLst/>
          </a:prstGeom>
        </p:spPr>
        <p:txBody>
          <a:bodyPr vert="horz" lIns="91440" tIns="4680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Classical relational databases (Oracle/MSSQL Server)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In Memory </a:t>
            </a:r>
            <a:r>
              <a:rPr lang="en-US" sz="2800" dirty="0" err="1" smtClean="0"/>
              <a:t>NewSQL</a:t>
            </a:r>
            <a:r>
              <a:rPr lang="en-US" sz="2800" dirty="0" smtClean="0"/>
              <a:t> (</a:t>
            </a:r>
            <a:r>
              <a:rPr lang="en-US" sz="2800" dirty="0" err="1" smtClean="0"/>
              <a:t>Exasol</a:t>
            </a:r>
            <a:r>
              <a:rPr lang="en-US" sz="2800" dirty="0" smtClean="0"/>
              <a:t>, </a:t>
            </a:r>
            <a:r>
              <a:rPr lang="en-US" sz="2800" dirty="0" err="1" smtClean="0"/>
              <a:t>MemSQL</a:t>
            </a:r>
            <a:r>
              <a:rPr lang="en-US" sz="2800" dirty="0" smtClean="0"/>
              <a:t>)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In memory data grids (Apache Ignite)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SQL + ACID</a:t>
            </a:r>
            <a:endParaRPr lang="en-US" sz="2800" dirty="0" smtClean="0"/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Tiered storage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Distributed (</a:t>
            </a:r>
            <a:r>
              <a:rPr lang="en-US" sz="2800" dirty="0" err="1" smtClean="0"/>
              <a:t>Exasol</a:t>
            </a:r>
            <a:r>
              <a:rPr lang="en-US" sz="2800" dirty="0" smtClean="0"/>
              <a:t>, </a:t>
            </a:r>
            <a:r>
              <a:rPr lang="en-US" sz="2800" dirty="0" err="1" smtClean="0"/>
              <a:t>MemSQL</a:t>
            </a:r>
            <a:r>
              <a:rPr lang="en-US" sz="2800" dirty="0" smtClean="0"/>
              <a:t>) vs monolith (Oracle,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In memory </a:t>
            </a:r>
            <a:r>
              <a:rPr lang="en-US" sz="2800" dirty="0" err="1" smtClean="0"/>
              <a:t>Rowstore</a:t>
            </a:r>
            <a:r>
              <a:rPr lang="en-US" sz="2800" dirty="0" smtClean="0"/>
              <a:t> (</a:t>
            </a:r>
            <a:r>
              <a:rPr lang="en-US" sz="2800" dirty="0" err="1" smtClean="0"/>
              <a:t>MemSQL</a:t>
            </a:r>
            <a:r>
              <a:rPr lang="en-US" sz="2800" dirty="0" smtClean="0"/>
              <a:t>), </a:t>
            </a:r>
            <a:r>
              <a:rPr lang="en-US" sz="2800" dirty="0" err="1" smtClean="0"/>
              <a:t>ColumnStore</a:t>
            </a:r>
            <a:r>
              <a:rPr lang="en-US" sz="2800" dirty="0" smtClean="0"/>
              <a:t> (Oracle), or both (SAP Hana)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OLTP (</a:t>
            </a:r>
            <a:r>
              <a:rPr lang="en-US" sz="2800" dirty="0" err="1" smtClean="0"/>
              <a:t>VoltDB</a:t>
            </a:r>
            <a:r>
              <a:rPr lang="en-US" sz="2800" dirty="0" smtClean="0"/>
              <a:t>) / OLAP (</a:t>
            </a:r>
            <a:r>
              <a:rPr lang="en-US" sz="2800" dirty="0" err="1" smtClean="0"/>
              <a:t>Exasol</a:t>
            </a:r>
            <a:r>
              <a:rPr lang="en-US" sz="2800" dirty="0" smtClean="0"/>
              <a:t>)</a:t>
            </a:r>
          </a:p>
          <a:p>
            <a:pPr>
              <a:buSzPct val="130000"/>
              <a:buBlip>
                <a:blip r:embed="rId4"/>
              </a:buBlip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216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514" y="-16136"/>
            <a:ext cx="4584514" cy="780840"/>
          </a:xfrm>
          <a:solidFill>
            <a:schemeClr val="bg1">
              <a:lumMod val="85000"/>
              <a:alpha val="63000"/>
            </a:schemeClr>
          </a:solidFill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Use cases</a:t>
            </a:r>
            <a:r>
              <a:rPr lang="en-US" sz="2400" dirty="0"/>
              <a:t/>
            </a:r>
            <a:br>
              <a:rPr lang="en-US" sz="2400" dirty="0"/>
            </a:br>
            <a:endParaRPr lang="ro-RO" sz="24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16136"/>
            <a:ext cx="4577347" cy="78084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214422"/>
            <a:ext cx="8640960" cy="4786346"/>
          </a:xfrm>
          <a:prstGeom prst="rect">
            <a:avLst/>
          </a:prstGeom>
        </p:spPr>
        <p:txBody>
          <a:bodyPr vert="horz" lIns="91440" tIns="4680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HTAP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Real time analytics</a:t>
            </a:r>
            <a:endParaRPr lang="en-US" sz="2800" dirty="0" smtClean="0"/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Planning apps</a:t>
            </a:r>
          </a:p>
          <a:p>
            <a:pPr>
              <a:buSzPct val="130000"/>
              <a:buBlip>
                <a:blip r:embed="rId4"/>
              </a:buBlip>
            </a:pPr>
            <a:r>
              <a:rPr lang="en-US" sz="2800" dirty="0" smtClean="0"/>
              <a:t>Iterative processing over a data set (E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L)</a:t>
            </a:r>
          </a:p>
        </p:txBody>
      </p:sp>
    </p:spTree>
    <p:extLst>
      <p:ext uri="{BB962C8B-B14F-4D97-AF65-F5344CB8AC3E}">
        <p14:creationId xmlns:p14="http://schemas.microsoft.com/office/powerpoint/2010/main" val="27885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514" y="-16136"/>
            <a:ext cx="4584514" cy="780840"/>
          </a:xfrm>
          <a:solidFill>
            <a:schemeClr val="bg1">
              <a:lumMod val="85000"/>
              <a:alpha val="63000"/>
            </a:schemeClr>
          </a:solidFill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endParaRPr lang="ro-RO" sz="2400" b="1" dirty="0">
              <a:solidFill>
                <a:srgbClr val="EE4C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691" y="-16136"/>
          <a:ext cx="5122373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336"/>
                <a:gridCol w="2772037"/>
              </a:tblGrid>
              <a:tr h="3103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Vendor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Primary</a:t>
                      </a:r>
                      <a:r>
                        <a:rPr lang="en-US" sz="1600" baseline="0" dirty="0" smtClean="0"/>
                        <a:t> use case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Aerospike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Altibase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Couchbase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Analytical/Operational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DataStax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Analytical/Operational</a:t>
                      </a:r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Exasol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IBM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Kognitio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Kx</a:t>
                      </a:r>
                      <a:r>
                        <a:rPr lang="en-US" sz="1600" dirty="0" smtClean="0"/>
                        <a:t>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MemSQL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Operational/HTAP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Microsoft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Analytical/Operational/HTAP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Oracle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Analytical/Operational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ParStream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Quartet 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Redis</a:t>
                      </a:r>
                      <a:r>
                        <a:rPr lang="en-US" sz="1600" dirty="0" smtClean="0"/>
                        <a:t> Labs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Analytical/Operational/HTAP</a:t>
                      </a:r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Teradata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Analytical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Unicom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</a:t>
                      </a:r>
                      <a:endParaRPr lang="en-US" sz="1600" dirty="0"/>
                    </a:p>
                  </a:txBody>
                  <a:tcPr/>
                </a:tc>
              </a:tr>
              <a:tr h="310305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VoltDB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Operational/HTAP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86269" y="1484784"/>
            <a:ext cx="38651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A137"/>
                </a:solidFill>
                <a:latin typeface="HelveticaNeueLTStd-Md"/>
              </a:rPr>
              <a:t>Gartner</a:t>
            </a:r>
          </a:p>
          <a:p>
            <a:r>
              <a:rPr lang="en-US" dirty="0" smtClean="0">
                <a:solidFill>
                  <a:srgbClr val="80A137"/>
                </a:solidFill>
                <a:latin typeface="HelveticaNeueLTStd-Md"/>
              </a:rPr>
              <a:t>Market </a:t>
            </a:r>
            <a:r>
              <a:rPr lang="en-US" dirty="0">
                <a:solidFill>
                  <a:srgbClr val="80A137"/>
                </a:solidFill>
                <a:latin typeface="HelveticaNeueLTStd-Md"/>
              </a:rPr>
              <a:t>Guide for In-Memory </a:t>
            </a:r>
            <a:r>
              <a:rPr lang="en-US" dirty="0" smtClean="0">
                <a:solidFill>
                  <a:srgbClr val="80A137"/>
                </a:solidFill>
                <a:latin typeface="HelveticaNeueLTStd-Md"/>
              </a:rPr>
              <a:t>DBMS</a:t>
            </a:r>
          </a:p>
          <a:p>
            <a:r>
              <a:rPr lang="en-US" dirty="0" smtClean="0">
                <a:solidFill>
                  <a:srgbClr val="80A137"/>
                </a:solidFill>
                <a:latin typeface="HelveticaNeueLTStd-Md"/>
              </a:rPr>
              <a:t>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16091</TotalTime>
  <Words>733</Words>
  <Application>Microsoft Office PowerPoint</Application>
  <PresentationFormat>On-screen Show (4:3)</PresentationFormat>
  <Paragraphs>113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HelveticaNeueLTStd-Md</vt:lpstr>
      <vt:lpstr>Office Theme</vt:lpstr>
      <vt:lpstr>In Memory Databases</vt:lpstr>
      <vt:lpstr> </vt:lpstr>
      <vt:lpstr> </vt:lpstr>
      <vt:lpstr> Landscape </vt:lpstr>
      <vt:lpstr> Use cases </vt:lpstr>
      <vt:lpstr> </vt:lpstr>
    </vt:vector>
  </TitlesOfParts>
  <Company>Spectral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BigData with Hadoop</dc:title>
  <dc:creator>Hrubaru, Ionut</dc:creator>
  <cp:lastModifiedBy>Hrubaru, Ionut</cp:lastModifiedBy>
  <cp:revision>855</cp:revision>
  <dcterms:created xsi:type="dcterms:W3CDTF">2014-10-22T18:47:23Z</dcterms:created>
  <dcterms:modified xsi:type="dcterms:W3CDTF">2017-05-05T07:53:32Z</dcterms:modified>
</cp:coreProperties>
</file>