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Roboto"/>
      <p:regular r:id="rId14"/>
      <p:bold r:id="rId15"/>
      <p:italic r:id="rId16"/>
      <p:boldItalic r:id="rId17"/>
    </p:embeddedFont>
    <p:embeddedFont>
      <p:font typeface="PT Sans Narrow"/>
      <p:regular r:id="rId18"/>
      <p:bold r:id="rId19"/>
    </p:embeddedFont>
    <p:embeddedFont>
      <p:font typeface="Open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OpenSans-regular.fntdata"/><Relationship Id="rId11" Type="http://schemas.openxmlformats.org/officeDocument/2006/relationships/slide" Target="slides/slide7.xml"/><Relationship Id="rId22" Type="http://schemas.openxmlformats.org/officeDocument/2006/relationships/font" Target="fonts/OpenSans-italic.fntdata"/><Relationship Id="rId10" Type="http://schemas.openxmlformats.org/officeDocument/2006/relationships/slide" Target="slides/slide6.xml"/><Relationship Id="rId21" Type="http://schemas.openxmlformats.org/officeDocument/2006/relationships/font" Target="fonts/OpenSans-bold.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OpenSans-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5" Type="http://schemas.openxmlformats.org/officeDocument/2006/relationships/slide" Target="slides/slide1.xml"/><Relationship Id="rId19" Type="http://schemas.openxmlformats.org/officeDocument/2006/relationships/font" Target="fonts/PTSansNarrow-bold.fntdata"/><Relationship Id="rId6" Type="http://schemas.openxmlformats.org/officeDocument/2006/relationships/slide" Target="slides/slide2.xml"/><Relationship Id="rId18" Type="http://schemas.openxmlformats.org/officeDocument/2006/relationships/font" Target="fonts/PTSansNarrow-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cap="flat" cmpd="sng" w="76200">
            <a:solidFill>
              <a:schemeClr val="lt2"/>
            </a:solidFill>
            <a:prstDash val="solid"/>
            <a:round/>
            <a:headEnd len="med" w="med" type="none"/>
            <a:tailEnd len="med" w="med" type="none"/>
          </a:ln>
        </p:spPr>
      </p:cxnSp>
      <p:cxnSp>
        <p:nvCxnSpPr>
          <p:cNvPr id="11" name="Shape 11"/>
          <p:cNvCxnSpPr/>
          <p:nvPr/>
        </p:nvCxnSpPr>
        <p:spPr>
          <a:xfrm>
            <a:off x="1575034" y="3158251"/>
            <a:ext cx="562200" cy="0"/>
          </a:xfrm>
          <a:prstGeom prst="straightConnector1">
            <a:avLst/>
          </a:prstGeom>
          <a:noFill/>
          <a:ln cap="flat" cmpd="sng" w="76200">
            <a:solidFill>
              <a:schemeClr val="lt2"/>
            </a:solidFill>
            <a:prstDash val="solid"/>
            <a:round/>
            <a:headEnd len="med" w="med" type="none"/>
            <a:tailEnd len="med" w="med" type="none"/>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4" name="Shape 14"/>
            <p:cNvCxnSpPr/>
            <p:nvPr/>
          </p:nvCxnSpPr>
          <p:spPr>
            <a:xfrm rot="10800000">
              <a:off x="1346428"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7" name="Shape 17"/>
            <p:cNvCxnSpPr/>
            <p:nvPr/>
          </p:nvCxnSpPr>
          <p:spPr>
            <a:xfrm>
              <a:off x="1346435" y="3969087"/>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7" name="Shape 57"/>
          <p:cNvSpPr txBox="1"/>
          <p:nvPr>
            <p:ph type="title"/>
          </p:nvPr>
        </p:nvSpPr>
        <p:spPr>
          <a:xfrm>
            <a:off x="311700" y="1304850"/>
            <a:ext cx="8520600" cy="1538400"/>
          </a:xfrm>
          <a:prstGeom prst="rect">
            <a:avLst/>
          </a:prstGeom>
        </p:spPr>
        <p:txBody>
          <a:bodyPr anchorCtr="0" anchor="ctr" bIns="91425" lIns="91425" rIns="91425" tIns="91425"/>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p:txBody>
      </p:sp>
      <p:sp>
        <p:nvSpPr>
          <p:cNvPr id="58" name="Shape 58"/>
          <p:cNvSpPr txBox="1"/>
          <p:nvPr>
            <p:ph idx="1" type="body"/>
          </p:nvPr>
        </p:nvSpPr>
        <p:spPr>
          <a:xfrm>
            <a:off x="311700" y="29956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9" name="Shape 5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6"/>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rIns="91425" tIns="91425"/>
          <a:lstStyle>
            <a:lvl1pPr lvl="0">
              <a:spcBef>
                <a:spcPts val="0"/>
              </a:spcBef>
              <a:buClr>
                <a:schemeClr val="dk2"/>
              </a:buClr>
              <a:buSzPct val="100000"/>
              <a:defRPr b="0" sz="5400">
                <a:solidFill>
                  <a:schemeClr val="dk2"/>
                </a:solidFill>
              </a:defRPr>
            </a:lvl1pPr>
            <a:lvl2pPr lvl="1">
              <a:spcBef>
                <a:spcPts val="0"/>
              </a:spcBef>
              <a:buClr>
                <a:schemeClr val="dk2"/>
              </a:buClr>
              <a:buSzPct val="100000"/>
              <a:defRPr b="0" sz="5400">
                <a:solidFill>
                  <a:schemeClr val="dk2"/>
                </a:solidFill>
              </a:defRPr>
            </a:lvl2pPr>
            <a:lvl3pPr lvl="2">
              <a:spcBef>
                <a:spcPts val="0"/>
              </a:spcBef>
              <a:buClr>
                <a:schemeClr val="dk2"/>
              </a:buClr>
              <a:buSzPct val="100000"/>
              <a:defRPr b="0" sz="5400">
                <a:solidFill>
                  <a:schemeClr val="dk2"/>
                </a:solidFill>
              </a:defRPr>
            </a:lvl3pPr>
            <a:lvl4pPr lvl="3">
              <a:spcBef>
                <a:spcPts val="0"/>
              </a:spcBef>
              <a:buClr>
                <a:schemeClr val="dk2"/>
              </a:buClr>
              <a:buSzPct val="100000"/>
              <a:defRPr b="0" sz="5400">
                <a:solidFill>
                  <a:schemeClr val="dk2"/>
                </a:solidFill>
              </a:defRPr>
            </a:lvl4pPr>
            <a:lvl5pPr lvl="4">
              <a:spcBef>
                <a:spcPts val="0"/>
              </a:spcBef>
              <a:buClr>
                <a:schemeClr val="dk2"/>
              </a:buClr>
              <a:buSzPct val="100000"/>
              <a:defRPr b="0" sz="5400">
                <a:solidFill>
                  <a:schemeClr val="dk2"/>
                </a:solidFill>
              </a:defRPr>
            </a:lvl5pPr>
            <a:lvl6pPr lvl="5">
              <a:spcBef>
                <a:spcPts val="0"/>
              </a:spcBef>
              <a:buClr>
                <a:schemeClr val="dk2"/>
              </a:buClr>
              <a:buSzPct val="100000"/>
              <a:defRPr b="0" sz="5400">
                <a:solidFill>
                  <a:schemeClr val="dk2"/>
                </a:solidFill>
              </a:defRPr>
            </a:lvl6pPr>
            <a:lvl7pPr lvl="6">
              <a:spcBef>
                <a:spcPts val="0"/>
              </a:spcBef>
              <a:buClr>
                <a:schemeClr val="dk2"/>
              </a:buClr>
              <a:buSzPct val="100000"/>
              <a:defRPr b="0" sz="5400">
                <a:solidFill>
                  <a:schemeClr val="dk2"/>
                </a:solidFill>
              </a:defRPr>
            </a:lvl7pPr>
            <a:lvl8pPr lvl="7">
              <a:spcBef>
                <a:spcPts val="0"/>
              </a:spcBef>
              <a:buClr>
                <a:schemeClr val="dk2"/>
              </a:buClr>
              <a:buSzPct val="100000"/>
              <a:defRPr b="0" sz="5400">
                <a:solidFill>
                  <a:schemeClr val="dk2"/>
                </a:solidFill>
              </a:defRPr>
            </a:lvl8pPr>
            <a:lvl9pPr lvl="8">
              <a:spcBef>
                <a:spcPts val="0"/>
              </a:spcBef>
              <a:buClr>
                <a:schemeClr val="dk2"/>
              </a:buClr>
              <a:buSzPct val="100000"/>
              <a:defRPr b="0" sz="5400">
                <a:solidFill>
                  <a:schemeClr val="dk2"/>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265500" y="1039675"/>
            <a:ext cx="4045200" cy="16758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rIns="91425" tIns="91425"/>
          <a:lstStyle>
            <a:lvl1pPr lv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title"/>
          </p:nvPr>
        </p:nvSpPr>
        <p:spPr>
          <a:xfrm>
            <a:off x="311700" y="1304850"/>
            <a:ext cx="8520600" cy="1538400"/>
          </a:xfrm>
          <a:prstGeom prst="rect">
            <a:avLst/>
          </a:prstGeom>
        </p:spPr>
        <p:txBody>
          <a:bodyPr anchorCtr="0" anchor="ctr" bIns="91425" lIns="91425" rIns="91425" tIns="91425">
            <a:noAutofit/>
          </a:bodyPr>
          <a:lstStyle/>
          <a:p>
            <a:pPr lvl="0" algn="ctr">
              <a:spcBef>
                <a:spcPts val="0"/>
              </a:spcBef>
              <a:buNone/>
            </a:pPr>
            <a:r>
              <a:rPr lang="en" sz="4800"/>
              <a:t>In-Memory </a:t>
            </a:r>
            <a:r>
              <a:rPr lang="en" sz="4800"/>
              <a:t>NoSql  </a:t>
            </a:r>
          </a:p>
          <a:p>
            <a:pPr lvl="0" rtl="0" algn="ctr">
              <a:spcBef>
                <a:spcPts val="0"/>
              </a:spcBef>
              <a:buNone/>
            </a:pPr>
            <a:r>
              <a:rPr lang="en" sz="4800"/>
              <a:t>Aerospike</a:t>
            </a:r>
          </a:p>
        </p:txBody>
      </p:sp>
      <p:sp>
        <p:nvSpPr>
          <p:cNvPr id="67" name="Shape 67"/>
          <p:cNvSpPr txBox="1"/>
          <p:nvPr/>
        </p:nvSpPr>
        <p:spPr>
          <a:xfrm>
            <a:off x="0" y="4491175"/>
            <a:ext cx="3898500" cy="693000"/>
          </a:xfrm>
          <a:prstGeom prst="rect">
            <a:avLst/>
          </a:prstGeom>
          <a:noFill/>
          <a:ln>
            <a:noFill/>
          </a:ln>
        </p:spPr>
        <p:txBody>
          <a:bodyPr anchorCtr="0" anchor="t" bIns="91425" lIns="91425" rIns="91425" tIns="91425">
            <a:noAutofit/>
          </a:bodyPr>
          <a:lstStyle/>
          <a:p>
            <a:pPr lvl="0" rtl="0">
              <a:spcBef>
                <a:spcPts val="0"/>
              </a:spcBef>
              <a:buNone/>
            </a:pPr>
            <a:r>
              <a:rPr lang="en" sz="1600">
                <a:solidFill>
                  <a:schemeClr val="accent3"/>
                </a:solidFill>
              </a:rPr>
              <a:t>Liviu Costea</a:t>
            </a:r>
          </a:p>
          <a:p>
            <a:pPr lvl="0" rtl="0">
              <a:spcBef>
                <a:spcPts val="0"/>
              </a:spcBef>
              <a:buNone/>
            </a:pPr>
            <a:r>
              <a:rPr lang="en" sz="1600">
                <a:solidFill>
                  <a:schemeClr val="accent3"/>
                </a:solidFill>
              </a:rPr>
              <a:t>Software Developer</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700" y="114675"/>
            <a:ext cx="8520600" cy="707400"/>
          </a:xfrm>
          <a:prstGeom prst="rect">
            <a:avLst/>
          </a:prstGeom>
        </p:spPr>
        <p:txBody>
          <a:bodyPr anchorCtr="0" anchor="t" bIns="91425" lIns="91425" rIns="91425" tIns="91425">
            <a:noAutofit/>
          </a:bodyPr>
          <a:lstStyle/>
          <a:p>
            <a:pPr lvl="0">
              <a:spcBef>
                <a:spcPts val="0"/>
              </a:spcBef>
              <a:buNone/>
            </a:pPr>
            <a:r>
              <a:rPr lang="en" sz="2400"/>
              <a:t>Do you need an </a:t>
            </a:r>
            <a:r>
              <a:rPr b="1" lang="en" sz="2400"/>
              <a:t>In-Memory</a:t>
            </a:r>
            <a:r>
              <a:rPr lang="en" sz="2400"/>
              <a:t> Server?</a:t>
            </a:r>
          </a:p>
        </p:txBody>
      </p:sp>
      <p:pic>
        <p:nvPicPr>
          <p:cNvPr descr="memorize_everything.jpg" id="73" name="Shape 73"/>
          <p:cNvPicPr preferRelativeResize="0"/>
          <p:nvPr/>
        </p:nvPicPr>
        <p:blipFill>
          <a:blip r:embed="rId3">
            <a:alphaModFix/>
          </a:blip>
          <a:stretch>
            <a:fillRect/>
          </a:stretch>
        </p:blipFill>
        <p:spPr>
          <a:xfrm>
            <a:off x="2190750" y="856487"/>
            <a:ext cx="4762500" cy="4124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sz="2400"/>
              <a:t>Aerospike - the new guy</a:t>
            </a:r>
          </a:p>
        </p:txBody>
      </p:sp>
      <p:sp>
        <p:nvSpPr>
          <p:cNvPr id="79" name="Shape 79"/>
          <p:cNvSpPr txBox="1"/>
          <p:nvPr>
            <p:ph idx="4294967295" type="body"/>
          </p:nvPr>
        </p:nvSpPr>
        <p:spPr>
          <a:xfrm>
            <a:off x="471900" y="1216650"/>
            <a:ext cx="8222100" cy="2710200"/>
          </a:xfrm>
          <a:prstGeom prst="rect">
            <a:avLst/>
          </a:prstGeom>
        </p:spPr>
        <p:txBody>
          <a:bodyPr anchorCtr="0" anchor="t" bIns="91425" lIns="91425" rIns="91425" tIns="91425">
            <a:noAutofit/>
          </a:bodyPr>
          <a:lstStyle/>
          <a:p>
            <a:pPr lvl="0" rtl="0">
              <a:spcBef>
                <a:spcPts val="0"/>
              </a:spcBef>
              <a:buNone/>
            </a:pPr>
            <a:r>
              <a:rPr lang="en">
                <a:solidFill>
                  <a:schemeClr val="dk2"/>
                </a:solidFill>
              </a:rPr>
              <a:t>“</a:t>
            </a:r>
            <a:r>
              <a:rPr i="1" lang="en">
                <a:solidFill>
                  <a:schemeClr val="dk2"/>
                </a:solidFill>
              </a:rPr>
              <a:t>Whether you are building new category defining apps or reimagining legacy apps to take advantage of more data for better outcomes, Aerospike is the only database that delivers both speed and scale</a:t>
            </a:r>
            <a:r>
              <a:rPr lang="en">
                <a:solidFill>
                  <a:schemeClr val="dk2"/>
                </a:solidFill>
              </a:rPr>
              <a:t>” (aerospike.com)</a:t>
            </a:r>
          </a:p>
          <a:p>
            <a:pPr lvl="0" rtl="0">
              <a:spcBef>
                <a:spcPts val="0"/>
              </a:spcBef>
              <a:buNone/>
            </a:pPr>
            <a:r>
              <a:rPr lang="en">
                <a:solidFill>
                  <a:schemeClr val="dk2"/>
                </a:solidFill>
              </a:rPr>
              <a:t>Community and Enterprise editions</a:t>
            </a:r>
          </a:p>
          <a:p>
            <a:pPr lvl="0" rtl="0">
              <a:spcBef>
                <a:spcPts val="0"/>
              </a:spcBef>
              <a:buNone/>
            </a:pPr>
            <a:r>
              <a:rPr lang="en">
                <a:solidFill>
                  <a:schemeClr val="dk2"/>
                </a:solidFill>
              </a:rPr>
              <a:t>AWS and Azure Markets, vagrant box</a:t>
            </a:r>
          </a:p>
          <a:p>
            <a:pPr lvl="0" rtl="0">
              <a:spcBef>
                <a:spcPts val="0"/>
              </a:spcBef>
              <a:buNone/>
            </a:pPr>
            <a:r>
              <a:rPr lang="en">
                <a:solidFill>
                  <a:schemeClr val="dk2"/>
                </a:solidFill>
              </a:rPr>
              <a:t>Gaining popularity: Kayak, AppNexus, AdForm, PlugAndTravel and others</a:t>
            </a:r>
          </a:p>
          <a:p>
            <a:pPr lvl="0" rtl="0">
              <a:spcBef>
                <a:spcPts val="0"/>
              </a:spcBef>
              <a:buNone/>
            </a:pPr>
            <a:r>
              <a:t/>
            </a:r>
            <a:endParaRPr/>
          </a:p>
        </p:txBody>
      </p:sp>
      <p:pic>
        <p:nvPicPr>
          <p:cNvPr descr="aerospike.png" id="80" name="Shape 80"/>
          <p:cNvPicPr preferRelativeResize="0"/>
          <p:nvPr/>
        </p:nvPicPr>
        <p:blipFill>
          <a:blip r:embed="rId3">
            <a:alphaModFix/>
          </a:blip>
          <a:stretch>
            <a:fillRect/>
          </a:stretch>
        </p:blipFill>
        <p:spPr>
          <a:xfrm>
            <a:off x="4076700" y="4257662"/>
            <a:ext cx="5067300" cy="885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2400"/>
              <a:t>Going with Aerospike</a:t>
            </a:r>
          </a:p>
        </p:txBody>
      </p:sp>
      <p:sp>
        <p:nvSpPr>
          <p:cNvPr id="86" name="Shape 86"/>
          <p:cNvSpPr txBox="1"/>
          <p:nvPr>
            <p:ph idx="4294967295" type="body"/>
          </p:nvPr>
        </p:nvSpPr>
        <p:spPr>
          <a:xfrm>
            <a:off x="471900" y="1216650"/>
            <a:ext cx="8222100" cy="2710200"/>
          </a:xfrm>
          <a:prstGeom prst="rect">
            <a:avLst/>
          </a:prstGeom>
        </p:spPr>
        <p:txBody>
          <a:bodyPr anchorCtr="0" anchor="t" bIns="91425" lIns="91425" rIns="91425" tIns="91425">
            <a:noAutofit/>
          </a:bodyPr>
          <a:lstStyle/>
          <a:p>
            <a:pPr indent="-228600" lvl="0" marL="457200" rtl="0">
              <a:lnSpc>
                <a:spcPct val="138000"/>
              </a:lnSpc>
              <a:spcBef>
                <a:spcPts val="0"/>
              </a:spcBef>
              <a:buClr>
                <a:schemeClr val="dk2"/>
              </a:buClr>
              <a:buChar char="❏"/>
            </a:pPr>
            <a:r>
              <a:rPr lang="en">
                <a:solidFill>
                  <a:schemeClr val="dk2"/>
                </a:solidFill>
              </a:rPr>
              <a:t>Has </a:t>
            </a:r>
            <a:r>
              <a:rPr lang="en">
                <a:solidFill>
                  <a:schemeClr val="dk2"/>
                </a:solidFill>
              </a:rPr>
              <a:t>data structures</a:t>
            </a:r>
          </a:p>
          <a:p>
            <a:pPr indent="-228600" lvl="0" marL="457200" rtl="0">
              <a:lnSpc>
                <a:spcPct val="138000"/>
              </a:lnSpc>
              <a:spcBef>
                <a:spcPts val="0"/>
              </a:spcBef>
              <a:buClr>
                <a:schemeClr val="dk2"/>
              </a:buClr>
              <a:buChar char="❏"/>
            </a:pPr>
            <a:r>
              <a:rPr lang="en">
                <a:solidFill>
                  <a:schemeClr val="dk2"/>
                </a:solidFill>
              </a:rPr>
              <a:t>Scripting support with Lua</a:t>
            </a:r>
          </a:p>
          <a:p>
            <a:pPr indent="-228600" lvl="0" marL="457200" rtl="0">
              <a:lnSpc>
                <a:spcPct val="138000"/>
              </a:lnSpc>
              <a:spcBef>
                <a:spcPts val="0"/>
              </a:spcBef>
              <a:buClr>
                <a:schemeClr val="dk2"/>
              </a:buClr>
              <a:buChar char="❏"/>
            </a:pPr>
            <a:r>
              <a:rPr lang="en">
                <a:solidFill>
                  <a:schemeClr val="dk2"/>
                </a:solidFill>
              </a:rPr>
              <a:t>Storage models: RAM, RAM + Disk, SSD optimized -&gt;</a:t>
            </a:r>
          </a:p>
          <a:p>
            <a:pPr indent="-228600" lvl="0" marL="457200" rtl="0">
              <a:lnSpc>
                <a:spcPct val="138000"/>
              </a:lnSpc>
              <a:spcBef>
                <a:spcPts val="0"/>
              </a:spcBef>
              <a:buClr>
                <a:schemeClr val="dk2"/>
              </a:buClr>
              <a:buChar char="❏"/>
            </a:pPr>
            <a:r>
              <a:rPr lang="en">
                <a:solidFill>
                  <a:schemeClr val="dk2"/>
                </a:solidFill>
              </a:rPr>
              <a:t>Synchronous replication and async cross datacenter replication</a:t>
            </a:r>
          </a:p>
          <a:p>
            <a:pPr indent="-228600" lvl="1" marL="914400" rtl="0">
              <a:lnSpc>
                <a:spcPct val="138000"/>
              </a:lnSpc>
              <a:spcBef>
                <a:spcPts val="0"/>
              </a:spcBef>
              <a:buClr>
                <a:schemeClr val="dk2"/>
              </a:buClr>
              <a:buChar char="❏"/>
            </a:pPr>
            <a:r>
              <a:rPr lang="en">
                <a:solidFill>
                  <a:schemeClr val="dk2"/>
                </a:solidFill>
              </a:rPr>
              <a:t>Replication factor in cluster</a:t>
            </a:r>
          </a:p>
          <a:p>
            <a:pPr indent="-228600" lvl="0" marL="457200" rtl="0">
              <a:lnSpc>
                <a:spcPct val="138000"/>
              </a:lnSpc>
              <a:spcBef>
                <a:spcPts val="0"/>
              </a:spcBef>
              <a:buClr>
                <a:schemeClr val="dk2"/>
              </a:buClr>
              <a:buChar char="❏"/>
            </a:pPr>
            <a:r>
              <a:rPr lang="en">
                <a:solidFill>
                  <a:schemeClr val="dk2"/>
                </a:solidFill>
              </a:rPr>
              <a:t>Namespaces, sets, bins and indexes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2400"/>
              <a:t>Aerospike - Storage models</a:t>
            </a:r>
          </a:p>
        </p:txBody>
      </p:sp>
      <p:sp>
        <p:nvSpPr>
          <p:cNvPr id="92" name="Shape 92"/>
          <p:cNvSpPr txBox="1"/>
          <p:nvPr/>
        </p:nvSpPr>
        <p:spPr>
          <a:xfrm>
            <a:off x="623975" y="1261650"/>
            <a:ext cx="7348800" cy="2620200"/>
          </a:xfrm>
          <a:prstGeom prst="rect">
            <a:avLst/>
          </a:prstGeom>
          <a:noFill/>
          <a:ln>
            <a:noFill/>
          </a:ln>
        </p:spPr>
        <p:txBody>
          <a:bodyPr anchorCtr="0" anchor="t" bIns="91425" lIns="91425" rIns="91425" tIns="91425">
            <a:noAutofit/>
          </a:bodyPr>
          <a:lstStyle/>
          <a:p>
            <a:pPr lvl="0" rtl="0">
              <a:lnSpc>
                <a:spcPct val="138000"/>
              </a:lnSpc>
              <a:spcBef>
                <a:spcPts val="0"/>
              </a:spcBef>
              <a:buNone/>
            </a:pPr>
            <a:r>
              <a:rPr lang="en" sz="2000">
                <a:solidFill>
                  <a:schemeClr val="dk2"/>
                </a:solidFill>
                <a:latin typeface="Roboto"/>
                <a:ea typeface="Roboto"/>
                <a:cs typeface="Roboto"/>
                <a:sym typeface="Roboto"/>
              </a:rPr>
              <a:t>A namespace can have the storage:</a:t>
            </a:r>
          </a:p>
          <a:p>
            <a:pPr indent="-355600" lvl="0" marL="457200" rtl="0">
              <a:lnSpc>
                <a:spcPct val="138000"/>
              </a:lnSpc>
              <a:spcBef>
                <a:spcPts val="0"/>
              </a:spcBef>
              <a:buClr>
                <a:schemeClr val="dk2"/>
              </a:buClr>
              <a:buSzPct val="100000"/>
              <a:buFont typeface="Roboto"/>
              <a:buChar char="❏"/>
            </a:pPr>
            <a:r>
              <a:rPr lang="en" sz="2000">
                <a:solidFill>
                  <a:schemeClr val="dk2"/>
                </a:solidFill>
                <a:latin typeface="Roboto"/>
                <a:ea typeface="Roboto"/>
                <a:cs typeface="Roboto"/>
                <a:sym typeface="Roboto"/>
              </a:rPr>
              <a:t>In memory (without any persistence)</a:t>
            </a:r>
          </a:p>
          <a:p>
            <a:pPr indent="-355600" lvl="0" marL="457200" rtl="0">
              <a:lnSpc>
                <a:spcPct val="138000"/>
              </a:lnSpc>
              <a:spcBef>
                <a:spcPts val="0"/>
              </a:spcBef>
              <a:buClr>
                <a:schemeClr val="dk2"/>
              </a:buClr>
              <a:buSzPct val="100000"/>
              <a:buFont typeface="Roboto"/>
              <a:buChar char="❏"/>
            </a:pPr>
            <a:r>
              <a:rPr lang="en" sz="2000">
                <a:solidFill>
                  <a:schemeClr val="dk2"/>
                </a:solidFill>
                <a:latin typeface="Roboto"/>
                <a:ea typeface="Roboto"/>
                <a:cs typeface="Roboto"/>
                <a:sym typeface="Roboto"/>
              </a:rPr>
              <a:t>In memory, with persistence; data is backed up on disk</a:t>
            </a:r>
          </a:p>
          <a:p>
            <a:pPr indent="-355600" lvl="0" marL="457200" rtl="0">
              <a:lnSpc>
                <a:spcPct val="138000"/>
              </a:lnSpc>
              <a:spcBef>
                <a:spcPts val="0"/>
              </a:spcBef>
              <a:buClr>
                <a:schemeClr val="dk2"/>
              </a:buClr>
              <a:buSzPct val="100000"/>
              <a:buFont typeface="Roboto"/>
              <a:buChar char="❏"/>
            </a:pPr>
            <a:r>
              <a:rPr lang="en" sz="2000">
                <a:solidFill>
                  <a:schemeClr val="dk2"/>
                </a:solidFill>
                <a:latin typeface="Roboto"/>
                <a:ea typeface="Roboto"/>
                <a:cs typeface="Roboto"/>
                <a:sym typeface="Roboto"/>
              </a:rPr>
              <a:t>SSD storage, with indexes in memory</a:t>
            </a:r>
          </a:p>
          <a:p>
            <a:pPr lvl="0" rtl="0">
              <a:lnSpc>
                <a:spcPct val="138000"/>
              </a:lnSpc>
              <a:spcBef>
                <a:spcPts val="0"/>
              </a:spcBef>
              <a:buNone/>
            </a:pPr>
            <a:r>
              <a:rPr lang="en" sz="2000">
                <a:solidFill>
                  <a:schemeClr val="dk2"/>
                </a:solidFill>
                <a:latin typeface="Roboto"/>
                <a:ea typeface="Roboto"/>
                <a:cs typeface="Roboto"/>
                <a:sym typeface="Roboto"/>
              </a:rPr>
              <a:t>Each namespace is configured according to its storage requirements.</a:t>
            </a:r>
          </a:p>
          <a:p>
            <a:pPr lvl="0" rtl="0">
              <a:lnSpc>
                <a:spcPct val="138000"/>
              </a:lnSpc>
              <a:spcBef>
                <a:spcPts val="0"/>
              </a:spcBef>
              <a:buNone/>
            </a:pPr>
            <a:r>
              <a:t/>
            </a:r>
            <a:endParaRPr sz="1800">
              <a:solidFill>
                <a:schemeClr val="dk2"/>
              </a:solidFill>
              <a:latin typeface="Roboto"/>
              <a:ea typeface="Roboto"/>
              <a:cs typeface="Roboto"/>
              <a:sym typeface="Roboto"/>
            </a:endParaRPr>
          </a:p>
          <a:p>
            <a:pPr lv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3"/>
        </a:solidFill>
      </p:bgPr>
    </p:bg>
    <p:spTree>
      <p:nvGrpSpPr>
        <p:cNvPr id="96" name="Shape 96"/>
        <p:cNvGrpSpPr/>
        <p:nvPr/>
      </p:nvGrpSpPr>
      <p:grpSpPr>
        <a:xfrm>
          <a:off x="0" y="0"/>
          <a:ext cx="0" cy="0"/>
          <a:chOff x="0" y="0"/>
          <a:chExt cx="0" cy="0"/>
        </a:xfrm>
      </p:grpSpPr>
      <p:sp>
        <p:nvSpPr>
          <p:cNvPr id="97" name="Shape 97"/>
          <p:cNvSpPr txBox="1"/>
          <p:nvPr>
            <p:ph type="title"/>
          </p:nvPr>
        </p:nvSpPr>
        <p:spPr>
          <a:xfrm>
            <a:off x="490250" y="526350"/>
            <a:ext cx="5613600" cy="4090800"/>
          </a:xfrm>
          <a:prstGeom prst="rect">
            <a:avLst/>
          </a:prstGeom>
          <a:solidFill>
            <a:schemeClr val="accent3"/>
          </a:solidFill>
        </p:spPr>
        <p:txBody>
          <a:bodyPr anchorCtr="0" anchor="ctr" bIns="91425" lIns="91425" rIns="91425" tIns="91425">
            <a:noAutofit/>
          </a:bodyPr>
          <a:lstStyle/>
          <a:p>
            <a:pPr lvl="0">
              <a:spcBef>
                <a:spcPts val="0"/>
              </a:spcBef>
              <a:buNone/>
            </a:pPr>
            <a:r>
              <a:rPr lang="en"/>
              <a:t>Aerospike Demo</a:t>
            </a:r>
          </a:p>
        </p:txBody>
      </p:sp>
      <p:sp>
        <p:nvSpPr>
          <p:cNvPr id="98" name="Shape 98"/>
          <p:cNvSpPr txBox="1"/>
          <p:nvPr/>
        </p:nvSpPr>
        <p:spPr>
          <a:xfrm>
            <a:off x="490250" y="3007050"/>
            <a:ext cx="5403000" cy="414900"/>
          </a:xfrm>
          <a:prstGeom prst="rect">
            <a:avLst/>
          </a:prstGeom>
          <a:noFill/>
          <a:ln>
            <a:noFill/>
          </a:ln>
        </p:spPr>
        <p:txBody>
          <a:bodyPr anchorCtr="0" anchor="t" bIns="91425" lIns="91425" rIns="91425" tIns="91425">
            <a:noAutofit/>
          </a:bodyPr>
          <a:lstStyle/>
          <a:p>
            <a:pPr lvl="0" rtl="0">
              <a:spcBef>
                <a:spcPts val="0"/>
              </a:spcBef>
              <a:buNone/>
            </a:pPr>
            <a:r>
              <a:rPr lang="en" sz="1800">
                <a:solidFill>
                  <a:schemeClr val="lt1"/>
                </a:solidFill>
              </a:rPr>
              <a:t>https://github.com/lcostea/Aerospike-Console-App</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sz="2400"/>
              <a:t>Aerospike - pay attention to</a:t>
            </a:r>
          </a:p>
        </p:txBody>
      </p:sp>
      <p:sp>
        <p:nvSpPr>
          <p:cNvPr id="104" name="Shape 104"/>
          <p:cNvSpPr txBox="1"/>
          <p:nvPr/>
        </p:nvSpPr>
        <p:spPr>
          <a:xfrm>
            <a:off x="457200" y="1176000"/>
            <a:ext cx="7311900" cy="3401100"/>
          </a:xfrm>
          <a:prstGeom prst="rect">
            <a:avLst/>
          </a:prstGeom>
          <a:noFill/>
          <a:ln>
            <a:noFill/>
          </a:ln>
        </p:spPr>
        <p:txBody>
          <a:bodyPr anchorCtr="0" anchor="t" bIns="91425" lIns="91425" rIns="91425" tIns="91425">
            <a:noAutofit/>
          </a:bodyPr>
          <a:lstStyle/>
          <a:p>
            <a:pPr indent="-355600" lvl="0" marL="457200" rtl="0">
              <a:lnSpc>
                <a:spcPct val="138000"/>
              </a:lnSpc>
              <a:spcBef>
                <a:spcPts val="0"/>
              </a:spcBef>
              <a:buClr>
                <a:schemeClr val="dk2"/>
              </a:buClr>
              <a:buSzPct val="100000"/>
              <a:buFont typeface="Roboto"/>
              <a:buChar char="❏"/>
            </a:pPr>
            <a:r>
              <a:rPr lang="en" sz="2000">
                <a:solidFill>
                  <a:schemeClr val="dk2"/>
                </a:solidFill>
                <a:latin typeface="Roboto"/>
                <a:ea typeface="Roboto"/>
                <a:cs typeface="Roboto"/>
                <a:sym typeface="Roboto"/>
              </a:rPr>
              <a:t>Replication is synchronously, so pay attention to cross data center (AZs on AWS not recommended)</a:t>
            </a:r>
          </a:p>
          <a:p>
            <a:pPr indent="-355600" lvl="0" marL="457200" rtl="0">
              <a:lnSpc>
                <a:spcPct val="138000"/>
              </a:lnSpc>
              <a:spcBef>
                <a:spcPts val="0"/>
              </a:spcBef>
              <a:buClr>
                <a:schemeClr val="dk2"/>
              </a:buClr>
              <a:buSzPct val="100000"/>
              <a:buFont typeface="Roboto"/>
              <a:buChar char="❏"/>
            </a:pPr>
            <a:r>
              <a:rPr lang="en" sz="2000">
                <a:solidFill>
                  <a:schemeClr val="dk2"/>
                </a:solidFill>
                <a:latin typeface="Roboto"/>
                <a:ea typeface="Roboto"/>
                <a:cs typeface="Roboto"/>
                <a:sym typeface="Roboto"/>
              </a:rPr>
              <a:t>Cold / fast restart</a:t>
            </a:r>
          </a:p>
          <a:p>
            <a:pPr indent="-355600" lvl="0" marL="457200" rtl="0">
              <a:lnSpc>
                <a:spcPct val="138000"/>
              </a:lnSpc>
              <a:spcBef>
                <a:spcPts val="0"/>
              </a:spcBef>
              <a:buClr>
                <a:schemeClr val="dk2"/>
              </a:buClr>
              <a:buSzPct val="100000"/>
              <a:buFont typeface="Roboto"/>
              <a:buChar char="❏"/>
            </a:pPr>
            <a:r>
              <a:rPr lang="en" sz="2000">
                <a:solidFill>
                  <a:schemeClr val="dk2"/>
                </a:solidFill>
                <a:latin typeface="Roboto"/>
                <a:ea typeface="Roboto"/>
                <a:cs typeface="Roboto"/>
                <a:sym typeface="Roboto"/>
              </a:rPr>
              <a:t>Row size is max 1M (while on disk)</a:t>
            </a:r>
          </a:p>
          <a:p>
            <a:pPr indent="-355600" lvl="0" marL="457200" rtl="0">
              <a:lnSpc>
                <a:spcPct val="138000"/>
              </a:lnSpc>
              <a:spcBef>
                <a:spcPts val="0"/>
              </a:spcBef>
              <a:buClr>
                <a:schemeClr val="dk2"/>
              </a:buClr>
              <a:buSzPct val="100000"/>
              <a:buFont typeface="Roboto"/>
              <a:buChar char="❏"/>
            </a:pPr>
            <a:r>
              <a:rPr lang="en" sz="2000">
                <a:solidFill>
                  <a:schemeClr val="dk2"/>
                </a:solidFill>
                <a:latin typeface="Roboto"/>
                <a:ea typeface="Roboto"/>
                <a:cs typeface="Roboto"/>
                <a:sym typeface="Roboto"/>
              </a:rPr>
              <a:t>Bin (column names) can not be &gt; 14 bytes (not for storing values)</a:t>
            </a:r>
          </a:p>
          <a:p>
            <a:pPr indent="-355600" lvl="0" marL="457200" rtl="0">
              <a:lnSpc>
                <a:spcPct val="138000"/>
              </a:lnSpc>
              <a:spcBef>
                <a:spcPts val="0"/>
              </a:spcBef>
              <a:buClr>
                <a:schemeClr val="dk2"/>
              </a:buClr>
              <a:buSzPct val="100000"/>
              <a:buFont typeface="Roboto"/>
              <a:buChar char="❏"/>
            </a:pPr>
            <a:r>
              <a:rPr lang="en" sz="2000">
                <a:solidFill>
                  <a:schemeClr val="dk2"/>
                </a:solidFill>
                <a:latin typeface="Roboto"/>
                <a:ea typeface="Roboto"/>
                <a:cs typeface="Roboto"/>
                <a:sym typeface="Roboto"/>
              </a:rPr>
              <a:t>Your indexes should fit in RAM</a:t>
            </a:r>
          </a:p>
          <a:p>
            <a:pPr indent="0" lvl="0" marL="0" rtl="0">
              <a:spcBef>
                <a:spcPts val="0"/>
              </a:spcBef>
              <a:buNone/>
            </a:pPr>
            <a:r>
              <a:t/>
            </a:r>
            <a:endParaRPr sz="1800">
              <a:solidFill>
                <a:schemeClr val="dk2"/>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sz="2400"/>
              <a:t>Lessons learned @ PlugAndTravel</a:t>
            </a:r>
          </a:p>
        </p:txBody>
      </p:sp>
      <p:sp>
        <p:nvSpPr>
          <p:cNvPr id="110" name="Shape 110"/>
          <p:cNvSpPr txBox="1"/>
          <p:nvPr/>
        </p:nvSpPr>
        <p:spPr>
          <a:xfrm>
            <a:off x="593075" y="1124825"/>
            <a:ext cx="7546500" cy="3000000"/>
          </a:xfrm>
          <a:prstGeom prst="rect">
            <a:avLst/>
          </a:prstGeom>
          <a:noFill/>
          <a:ln>
            <a:noFill/>
          </a:ln>
        </p:spPr>
        <p:txBody>
          <a:bodyPr anchorCtr="0" anchor="ctr" bIns="91425" lIns="91425" rIns="91425" tIns="91425">
            <a:noAutofit/>
          </a:bodyPr>
          <a:lstStyle/>
          <a:p>
            <a:pPr indent="-355600" lvl="0" marL="457200" rtl="0">
              <a:lnSpc>
                <a:spcPct val="138000"/>
              </a:lnSpc>
              <a:spcBef>
                <a:spcPts val="0"/>
              </a:spcBef>
              <a:buClr>
                <a:schemeClr val="dk2"/>
              </a:buClr>
              <a:buSzPct val="100000"/>
              <a:buFont typeface="Roboto"/>
              <a:buChar char="❏"/>
            </a:pPr>
            <a:r>
              <a:rPr lang="en" sz="2000">
                <a:solidFill>
                  <a:schemeClr val="dk2"/>
                </a:solidFill>
                <a:latin typeface="Roboto"/>
                <a:ea typeface="Roboto"/>
                <a:cs typeface="Roboto"/>
                <a:sym typeface="Roboto"/>
              </a:rPr>
              <a:t>Network is VERY IMPORTANT, hard to calculate</a:t>
            </a:r>
          </a:p>
          <a:p>
            <a:pPr indent="-355600" lvl="0" marL="457200" rtl="0">
              <a:lnSpc>
                <a:spcPct val="138000"/>
              </a:lnSpc>
              <a:spcBef>
                <a:spcPts val="0"/>
              </a:spcBef>
              <a:buClr>
                <a:schemeClr val="dk2"/>
              </a:buClr>
              <a:buSzPct val="100000"/>
              <a:buFont typeface="Roboto"/>
              <a:buChar char="❏"/>
            </a:pPr>
            <a:r>
              <a:rPr lang="en" sz="2000">
                <a:solidFill>
                  <a:schemeClr val="dk2"/>
                </a:solidFill>
                <a:latin typeface="Roboto"/>
                <a:ea typeface="Roboto"/>
                <a:cs typeface="Roboto"/>
                <a:sym typeface="Roboto"/>
              </a:rPr>
              <a:t>Use machines with higher network transfer</a:t>
            </a:r>
          </a:p>
          <a:p>
            <a:pPr indent="-355600" lvl="0" marL="457200" rtl="0">
              <a:lnSpc>
                <a:spcPct val="138000"/>
              </a:lnSpc>
              <a:spcBef>
                <a:spcPts val="0"/>
              </a:spcBef>
              <a:buClr>
                <a:schemeClr val="dk2"/>
              </a:buClr>
              <a:buSzPct val="100000"/>
              <a:buFont typeface="Roboto"/>
              <a:buChar char="❏"/>
            </a:pPr>
            <a:r>
              <a:rPr lang="en" sz="2000">
                <a:solidFill>
                  <a:schemeClr val="dk2"/>
                </a:solidFill>
                <a:latin typeface="Roboto"/>
                <a:ea typeface="Roboto"/>
                <a:cs typeface="Roboto"/>
                <a:sym typeface="Roboto"/>
              </a:rPr>
              <a:t>Monitor and alert all the relevant things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475500" y="1334725"/>
            <a:ext cx="8222100" cy="1963500"/>
          </a:xfrm>
          <a:prstGeom prst="rect">
            <a:avLst/>
          </a:prstGeom>
        </p:spPr>
        <p:txBody>
          <a:bodyPr anchorCtr="0" anchor="ctr" bIns="91425" lIns="91425" rIns="91425" tIns="91425">
            <a:noAutofit/>
          </a:bodyPr>
          <a:lstStyle/>
          <a:p>
            <a:pPr lvl="0">
              <a:spcBef>
                <a:spcPts val="0"/>
              </a:spcBef>
              <a:buNone/>
            </a:pPr>
            <a:r>
              <a:rPr lang="en" sz="6000"/>
              <a:t>Questions</a:t>
            </a:r>
          </a:p>
        </p:txBody>
      </p:sp>
      <p:sp>
        <p:nvSpPr>
          <p:cNvPr id="116" name="Shape 116"/>
          <p:cNvSpPr txBox="1"/>
          <p:nvPr>
            <p:ph idx="4294967295" type="ctrTitle"/>
          </p:nvPr>
        </p:nvSpPr>
        <p:spPr>
          <a:xfrm>
            <a:off x="0" y="0"/>
            <a:ext cx="8222100" cy="933600"/>
          </a:xfrm>
          <a:prstGeom prst="rect">
            <a:avLst/>
          </a:prstGeom>
        </p:spPr>
        <p:txBody>
          <a:bodyPr anchorCtr="0" anchor="t" bIns="91425" lIns="91425" rIns="91425" tIns="91425">
            <a:noAutofit/>
          </a:bodyPr>
          <a:lstStyle/>
          <a:p>
            <a:pPr lvl="0" rtl="0">
              <a:spcBef>
                <a:spcPts val="0"/>
              </a:spcBef>
              <a:buNone/>
            </a:pPr>
            <a:r>
              <a:rPr lang="en"/>
              <a:t>In-Memory NoSQL</a:t>
            </a:r>
          </a:p>
        </p:txBody>
      </p:sp>
      <p:sp>
        <p:nvSpPr>
          <p:cNvPr id="117" name="Shape 117"/>
          <p:cNvSpPr txBox="1"/>
          <p:nvPr/>
        </p:nvSpPr>
        <p:spPr>
          <a:xfrm>
            <a:off x="4518000" y="4291650"/>
            <a:ext cx="4626000" cy="851700"/>
          </a:xfrm>
          <a:prstGeom prst="rect">
            <a:avLst/>
          </a:prstGeom>
          <a:noFill/>
          <a:ln>
            <a:noFill/>
          </a:ln>
        </p:spPr>
        <p:txBody>
          <a:bodyPr anchorCtr="0" anchor="ctr" bIns="91425" lIns="91425" rIns="91425" tIns="91425">
            <a:noAutofit/>
          </a:bodyPr>
          <a:lstStyle/>
          <a:p>
            <a:pPr lvl="0" rtl="0" algn="r">
              <a:lnSpc>
                <a:spcPct val="138000"/>
              </a:lnSpc>
              <a:spcBef>
                <a:spcPts val="0"/>
              </a:spcBef>
              <a:spcAft>
                <a:spcPts val="1600"/>
              </a:spcAft>
              <a:buNone/>
            </a:pPr>
            <a:r>
              <a:t/>
            </a:r>
            <a:endParaRPr sz="1800">
              <a:solidFill>
                <a:schemeClr val="accent3"/>
              </a:solidFill>
              <a:latin typeface="Roboto"/>
              <a:ea typeface="Roboto"/>
              <a:cs typeface="Roboto"/>
              <a:sym typeface="Roboto"/>
            </a:endParaRPr>
          </a:p>
          <a:p>
            <a:pPr lvl="0" rtl="0" algn="r">
              <a:lnSpc>
                <a:spcPct val="138000"/>
              </a:lnSpc>
              <a:spcBef>
                <a:spcPts val="0"/>
              </a:spcBef>
              <a:spcAft>
                <a:spcPts val="1600"/>
              </a:spcAft>
              <a:buNone/>
            </a:pPr>
            <a:r>
              <a:rPr lang="en" sz="1800" u="sng">
                <a:solidFill>
                  <a:schemeClr val="accent3"/>
                </a:solidFill>
                <a:latin typeface="Roboto"/>
                <a:ea typeface="Roboto"/>
                <a:cs typeface="Roboto"/>
                <a:sym typeface="Roboto"/>
              </a:rPr>
              <a:t>email.lcostea@gmail.com</a:t>
            </a:r>
          </a:p>
        </p:txBody>
      </p:sp>
      <p:sp>
        <p:nvSpPr>
          <p:cNvPr id="118" name="Shape 118"/>
          <p:cNvSpPr txBox="1"/>
          <p:nvPr/>
        </p:nvSpPr>
        <p:spPr>
          <a:xfrm>
            <a:off x="448350" y="4658100"/>
            <a:ext cx="3000000" cy="485400"/>
          </a:xfrm>
          <a:prstGeom prst="rect">
            <a:avLst/>
          </a:prstGeom>
          <a:noFill/>
          <a:ln>
            <a:noFill/>
          </a:ln>
        </p:spPr>
        <p:txBody>
          <a:bodyPr anchorCtr="0" anchor="t" bIns="91425" lIns="91425" rIns="91425" tIns="91425">
            <a:noAutofit/>
          </a:bodyPr>
          <a:lstStyle/>
          <a:p>
            <a:pPr lvl="0" rtl="0">
              <a:lnSpc>
                <a:spcPct val="138000"/>
              </a:lnSpc>
              <a:spcBef>
                <a:spcPts val="0"/>
              </a:spcBef>
              <a:spcAft>
                <a:spcPts val="1600"/>
              </a:spcAft>
              <a:buNone/>
            </a:pPr>
            <a:r>
              <a:rPr lang="en" sz="1800">
                <a:solidFill>
                  <a:schemeClr val="accent3"/>
                </a:solidFill>
                <a:latin typeface="Roboto"/>
                <a:ea typeface="Roboto"/>
                <a:cs typeface="Roboto"/>
                <a:sym typeface="Roboto"/>
              </a:rPr>
              <a:t>@clm160</a:t>
            </a:r>
          </a:p>
        </p:txBody>
      </p:sp>
      <p:pic>
        <p:nvPicPr>
          <p:cNvPr descr="1259px-Twitter_bird_logo_2012.svg.png" id="119" name="Shape 119"/>
          <p:cNvPicPr preferRelativeResize="0"/>
          <p:nvPr/>
        </p:nvPicPr>
        <p:blipFill>
          <a:blip r:embed="rId3">
            <a:alphaModFix/>
          </a:blip>
          <a:stretch>
            <a:fillRect/>
          </a:stretch>
        </p:blipFill>
        <p:spPr>
          <a:xfrm>
            <a:off x="116699" y="4758687"/>
            <a:ext cx="349451" cy="28422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